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7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  <p:sldId id="260" r:id="rId24"/>
    <p:sldId id="261" r:id="rId25"/>
    <p:sldId id="275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F81"/>
    <a:srgbClr val="0F6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44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17DAF-D916-4852-B16B-4D5779302FE3}" type="datetimeFigureOut">
              <a:rPr lang="sk-SK" smtClean="0"/>
              <a:t>7. 11. 2022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CFF2-7408-4D53-A0CB-AD1AF65A50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0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1C4AF-C88F-0F5A-5782-0EE5CC12E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B90F4E-C044-2DAA-6875-9C244ECEA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D073831-0CE0-C06C-5E21-87D9DD27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6F1206-3037-981E-DE9E-18300473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DCAEF3E-8D7B-ECFD-D6CF-FBB5FECC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21626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4B42E-D8DC-B036-031B-868F5024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6F4AFBC-553D-6A2F-4159-680793093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889EF1-A8F9-ADC9-622C-CAFE5167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24B4B0-7A36-F18E-49B5-C77C31C9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CE9371-216D-8DC6-4906-E7EB31D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17577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BCEA7A7-0A06-13E7-73DD-A3FBB5984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0D38650-0DED-F152-55FF-FDB68A0A3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A9EFD-9AB3-D3FB-2355-0E4CDC8C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1B4608-DF81-53E3-197D-7DDFAF7A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BB5C53-8725-FEC7-15AE-E83C9081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925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676B3-CFED-A00E-842E-667157CC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38D16F-885C-BE4A-F0A7-FCDF5198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78C8955-2FFF-CB2C-F744-7527E0EE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0814C3-B041-C56B-DE32-954E9E4C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8ADE23-84BB-3F42-4B24-65CC8AFA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5550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509AF-F60F-8BC9-CA8F-9E8CA4D0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D25E51-0DC7-7FF3-5E3A-C3AE84A9A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C53428-395A-41D5-E2F8-8FE86558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12B5D4-A8BC-2EE4-B010-C22896D5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F0975C-1936-42C2-40FC-3BAB8F3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4021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9F908-F9A2-5F6F-8931-0CE5AC9F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A6D06F-7B89-9B27-3E88-7DAFF1E3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59BA86-51B6-C754-1BFE-1ADFCCD04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B9667FC-FCB5-D8B4-5B94-9ACBF9F5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F21C3B7-75B9-2688-F7E8-012332FD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DEC2545-8C96-D010-08FF-33949BF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6399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F4B92-60F5-3B44-F1CC-D8E28DEA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B6CBE-173D-8BA2-021E-96481BF2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83D2C81-5D2D-D68A-9E34-A64EB1701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3AE308-01E8-C181-C714-1FFC1D191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0A6A77C-7F7D-FC84-31FD-3AB3FEF2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530E79E3-6670-86E4-6E4E-97D0ADA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689207B-3318-04A7-4C35-7BBC7704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E14A260-3C5E-E97E-2A03-AF9D0781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92235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E95EC-D280-8BDC-9013-609A03F7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219D347-DEC7-A986-39A3-B505A830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5140E78-08BA-6A5C-8323-1B6CD60E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09C3FA0-D9EC-2867-FB64-995C5063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68741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8E487B3-1186-F945-6FD5-835ACEFE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F163FF0-1CD8-383E-5834-8F7B5509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3082F9F-7881-5A39-87BC-17065EE5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37664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53308-0120-3B94-FADF-DFB0DD79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CCA33C-423F-9F7F-D494-D9D25C24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C804DF-6071-67D6-9A44-3495478BE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8C4F81-4396-C502-11B0-8E205C42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414CBB-AFD2-C5D0-8EE8-F7984B38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A32E65-19C2-6E4B-945F-4A8DAEAF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11471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5CC67-433D-9EF6-34DD-98DB9BAD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00EF01B-7E2D-4BE8-FFD6-DEC9CAF2F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2302A0-4524-50A7-B487-8C5199FC7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7C96B9-40BE-5D3E-774A-C20C57F0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4D644B0-10A2-AEF0-8570-D125C725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485C726-B2D0-04BE-67D3-F02D74B2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3779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7DEB88-F509-E99B-661F-3ABADD25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79488B-8174-1C44-370C-5FEE70CB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AA25AB1-96AA-A2D2-A825-B16997864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9174-D86F-4FA6-8C62-3D305180BB62}" type="datetime1">
              <a:rPr lang="sk-SK" smtClean="0"/>
              <a:t>7. 11. 2022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CDC629-8D6D-27E7-6D0C-BE87FCCFA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60875-6D28-D5D4-9BA7-FF7060BA3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2F00-F05F-46E7-8385-F2F3AC24896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83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7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8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0.jpeg"/><Relationship Id="rId5" Type="http://schemas.openxmlformats.org/officeDocument/2006/relationships/tags" Target="../tags/tag58.xml"/><Relationship Id="rId10" Type="http://schemas.openxmlformats.org/officeDocument/2006/relationships/image" Target="../media/image9.jpe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7.wmf"/><Relationship Id="rId3" Type="http://schemas.openxmlformats.org/officeDocument/2006/relationships/tags" Target="../tags/tag64.xml"/><Relationship Id="rId21" Type="http://schemas.openxmlformats.org/officeDocument/2006/relationships/image" Target="../media/image12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image" Target="../media/image16.wmf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image" Target="../media/image1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1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14.gif"/><Relationship Id="rId10" Type="http://schemas.openxmlformats.org/officeDocument/2006/relationships/tags" Target="../tags/tag71.xml"/><Relationship Id="rId19" Type="http://schemas.openxmlformats.org/officeDocument/2006/relationships/image" Target="../media/image9.jpe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19.wmf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18.gif"/><Relationship Id="rId2" Type="http://schemas.openxmlformats.org/officeDocument/2006/relationships/tags" Target="../tags/tag80.xml"/><Relationship Id="rId16" Type="http://schemas.openxmlformats.org/officeDocument/2006/relationships/image" Target="../media/image9.jpe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1" Type="http://schemas.openxmlformats.org/officeDocument/2006/relationships/image" Target="../media/image21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2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23.wmf"/><Relationship Id="rId10" Type="http://schemas.openxmlformats.org/officeDocument/2006/relationships/tags" Target="../tags/tag102.xml"/><Relationship Id="rId19" Type="http://schemas.openxmlformats.org/officeDocument/2006/relationships/image" Target="../media/image9.jpe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9.jpeg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9.jpeg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image" Target="../media/image9.jpeg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image" Target="../media/image24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9.jpeg"/><Relationship Id="rId2" Type="http://schemas.openxmlformats.org/officeDocument/2006/relationships/tags" Target="../tags/tag15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19" Type="http://schemas.openxmlformats.org/officeDocument/2006/relationships/image" Target="../media/image25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26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27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29.jp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hyperlink" Target="http://www.directsystems.com/support/switchvshub.php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http://www.youtube.com/v/RpAW0yRaKws?fs=1&amp;hl=sk_SK" TargetMode="Externa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Prednáška 01</a:t>
            </a:r>
          </a:p>
          <a:p>
            <a:r>
              <a:rPr lang="sk-SK" dirty="0"/>
              <a:t>Počítačové siete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A0852-80D4-5A1E-E7B1-FD7D20268356}"/>
              </a:ext>
            </a:extLst>
          </p:cNvPr>
          <p:cNvSpPr>
            <a:spLocks noGrp="1"/>
          </p:cNvSpPr>
          <p:nvPr/>
        </p:nvSpPr>
        <p:spPr>
          <a:xfrm>
            <a:off x="1143000" y="1168401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Základy počítačových sietí</a:t>
            </a:r>
            <a:endParaRPr lang="sk-SK" dirty="0">
              <a:solidFill>
                <a:srgbClr val="3B5F8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0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Prepínanie </a:t>
            </a:r>
            <a:r>
              <a:rPr lang="sk-SK" dirty="0" err="1"/>
              <a:t>paketov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9218" name="Picture 2" descr="C:\!miro\Prednasky siete PPT\src\prepinanie paketov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00800" cy="48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01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!miro\Prednasky siete PPT\src\siet rozne zariadeni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17" y="3573016"/>
            <a:ext cx="5262365" cy="28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dirty="0"/>
              <a:t>Potreba sieťových protokolov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sk-SK" dirty="0"/>
              <a:t>chceme aby rôzne zariadenia spolu vedeli komunikovať</a:t>
            </a:r>
          </a:p>
          <a:p>
            <a:r>
              <a:rPr lang="sk-SK" dirty="0"/>
              <a:t>chceme aby sme vedeli komunikovať v rôznych typoch siete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11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84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sk-SK" dirty="0"/>
              <a:t>Kto určuje protokoly a štandardy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CCITT</a:t>
            </a:r>
            <a:r>
              <a:rPr lang="sk-SK" dirty="0"/>
              <a:t>: </a:t>
            </a:r>
            <a:r>
              <a:rPr lang="sk-SK" dirty="0" err="1"/>
              <a:t>Comité</a:t>
            </a:r>
            <a:r>
              <a:rPr lang="sk-SK" dirty="0"/>
              <a:t> </a:t>
            </a:r>
            <a:r>
              <a:rPr lang="sk-SK" dirty="0" err="1"/>
              <a:t>Consultatif</a:t>
            </a:r>
            <a:r>
              <a:rPr lang="sk-SK" dirty="0"/>
              <a:t> </a:t>
            </a:r>
            <a:r>
              <a:rPr lang="sk-SK" dirty="0" err="1"/>
              <a:t>International</a:t>
            </a:r>
            <a:r>
              <a:rPr lang="sk-SK" dirty="0"/>
              <a:t> </a:t>
            </a:r>
            <a:r>
              <a:rPr lang="sk-SK" dirty="0" err="1"/>
              <a:t>Téléphonique</a:t>
            </a:r>
            <a:r>
              <a:rPr lang="sk-SK" dirty="0"/>
              <a:t> </a:t>
            </a:r>
            <a:r>
              <a:rPr lang="sk-SK" dirty="0" err="1"/>
              <a:t>et</a:t>
            </a:r>
            <a:r>
              <a:rPr lang="sk-SK" dirty="0"/>
              <a:t> </a:t>
            </a:r>
            <a:r>
              <a:rPr lang="sk-SK" dirty="0" err="1"/>
              <a:t>Télégraphique</a:t>
            </a:r>
            <a:r>
              <a:rPr lang="sk-SK" dirty="0"/>
              <a:t> (Medzinárodný poradný zbor pre telefóniu a telegrafiu), dnes premenovaná na ITU-T</a:t>
            </a:r>
          </a:p>
          <a:p>
            <a:endParaRPr lang="sk-SK" dirty="0"/>
          </a:p>
          <a:p>
            <a:r>
              <a:rPr lang="sk-SK" b="1" dirty="0"/>
              <a:t>ISO</a:t>
            </a:r>
            <a:r>
              <a:rPr lang="sk-SK" dirty="0"/>
              <a:t>: </a:t>
            </a:r>
            <a:r>
              <a:rPr lang="sk-SK" dirty="0" err="1"/>
              <a:t>International</a:t>
            </a:r>
            <a:r>
              <a:rPr lang="sk-SK" dirty="0"/>
              <a:t> </a:t>
            </a:r>
            <a:r>
              <a:rPr lang="sk-SK" dirty="0" err="1"/>
              <a:t>Standards</a:t>
            </a:r>
            <a:r>
              <a:rPr lang="sk-SK" dirty="0"/>
              <a:t> </a:t>
            </a:r>
            <a:r>
              <a:rPr lang="sk-SK" dirty="0" err="1"/>
              <a:t>Organization</a:t>
            </a:r>
            <a:r>
              <a:rPr lang="sk-SK" dirty="0"/>
              <a:t> (medzinárodná organizácia pre návrh štandardov) </a:t>
            </a:r>
          </a:p>
          <a:p>
            <a:endParaRPr lang="sk-SK" dirty="0"/>
          </a:p>
          <a:p>
            <a:r>
              <a:rPr lang="sk-SK" b="1" dirty="0"/>
              <a:t>IEEE</a:t>
            </a:r>
            <a:r>
              <a:rPr lang="sk-SK" dirty="0"/>
              <a:t>: </a:t>
            </a:r>
            <a:r>
              <a:rPr lang="sk-SK" dirty="0" err="1"/>
              <a:t>Institute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Electrical</a:t>
            </a:r>
            <a:r>
              <a:rPr lang="sk-SK" dirty="0"/>
              <a:t> and </a:t>
            </a:r>
            <a:r>
              <a:rPr lang="sk-SK" dirty="0" err="1"/>
              <a:t>Electronics</a:t>
            </a:r>
            <a:r>
              <a:rPr lang="sk-SK" dirty="0"/>
              <a:t> </a:t>
            </a:r>
            <a:r>
              <a:rPr lang="sk-SK" dirty="0" err="1"/>
              <a:t>Engineers</a:t>
            </a:r>
            <a:r>
              <a:rPr lang="sk-SK" dirty="0"/>
              <a:t>, nezisková organizácia so sídlom v USA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12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409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Model ISO/OSI a TCP/IP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13</a:t>
            </a:fld>
            <a:endParaRPr lang="sk-SK" dirty="0"/>
          </a:p>
        </p:txBody>
      </p:sp>
      <p:pic>
        <p:nvPicPr>
          <p:cNvPr id="11267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83718"/>
            <a:ext cx="1938337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!miro\Prednasky siete PPT\src\tcpip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83718"/>
            <a:ext cx="1938338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>
            <p:custDataLst>
              <p:tags r:id="rId6"/>
            </p:custDataLst>
          </p:nvPr>
        </p:nvSpPr>
        <p:spPr>
          <a:xfrm>
            <a:off x="1979712" y="16409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ISO/OSI</a:t>
            </a:r>
          </a:p>
        </p:txBody>
      </p:sp>
      <p:sp>
        <p:nvSpPr>
          <p:cNvPr id="9" name="BlokTextu 8"/>
          <p:cNvSpPr txBox="1"/>
          <p:nvPr>
            <p:custDataLst>
              <p:tags r:id="rId7"/>
            </p:custDataLst>
          </p:nvPr>
        </p:nvSpPr>
        <p:spPr>
          <a:xfrm>
            <a:off x="5724128" y="16626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rial" pitchFamily="34" charset="0"/>
                <a:cs typeface="Arial" pitchFamily="34" charset="0"/>
              </a:rPr>
              <a:t>TCP/IP</a:t>
            </a:r>
          </a:p>
        </p:txBody>
      </p:sp>
      <p:sp>
        <p:nvSpPr>
          <p:cNvPr id="6" name="BlokTextu 5"/>
          <p:cNvSpPr txBox="1"/>
          <p:nvPr>
            <p:custDataLst>
              <p:tags r:id="rId8"/>
            </p:custDataLst>
          </p:nvPr>
        </p:nvSpPr>
        <p:spPr>
          <a:xfrm>
            <a:off x="683568" y="607042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Abstraktný, na vrstvách založený opis návrhu štruktúry komunikačných a počítačových sieťových protokolov.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47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Fyzická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14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9552" y="6021288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nica 13"/>
          <p:cNvCxnSpPr/>
          <p:nvPr>
            <p:custDataLst>
              <p:tags r:id="rId6"/>
            </p:custDataLst>
          </p:nvPr>
        </p:nvCxnSpPr>
        <p:spPr>
          <a:xfrm>
            <a:off x="2987824" y="652534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22" y="4915092"/>
            <a:ext cx="1737742" cy="155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819" y="5089663"/>
            <a:ext cx="1359594" cy="135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2103"/>
            <a:ext cx="1517154" cy="15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Rovná spojnica 20"/>
          <p:cNvCxnSpPr/>
          <p:nvPr>
            <p:custDataLst>
              <p:tags r:id="rId10"/>
            </p:custDataLst>
          </p:nvPr>
        </p:nvCxnSpPr>
        <p:spPr>
          <a:xfrm>
            <a:off x="2987824" y="60212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11"/>
            </p:custDataLst>
          </p:nvPr>
        </p:nvCxnSpPr>
        <p:spPr>
          <a:xfrm flipV="1">
            <a:off x="3275856" y="292494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12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13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Do fyzickej vrstvy patria 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fyzikálne a elektrické špecifikácie zariadení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. Patrí sem rozloženie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pinov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, špecifikácia napätí, a typov kábla. Na fyzickej vrstve pracujú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HUB-y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opakovače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repeater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pic>
        <p:nvPicPr>
          <p:cNvPr id="27" name="Obrázok 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88402"/>
            <a:ext cx="2316088" cy="1737066"/>
          </a:xfrm>
          <a:prstGeom prst="rect">
            <a:avLst/>
          </a:prstGeom>
        </p:spPr>
      </p:pic>
      <p:pic>
        <p:nvPicPr>
          <p:cNvPr id="12296" name="Picture 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65" y="3061585"/>
            <a:ext cx="1905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1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17" y="3061585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6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281" y="2955222"/>
            <a:ext cx="7508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28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Spojová (linková)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15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9552" y="5297711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nica 13"/>
          <p:cNvCxnSpPr/>
          <p:nvPr>
            <p:custDataLst>
              <p:tags r:id="rId6"/>
            </p:custDataLst>
          </p:nvPr>
        </p:nvCxnSpPr>
        <p:spPr>
          <a:xfrm>
            <a:off x="2987824" y="5931747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>
            <p:custDataLst>
              <p:tags r:id="rId7"/>
            </p:custDataLst>
          </p:nvPr>
        </p:nvCxnSpPr>
        <p:spPr>
          <a:xfrm>
            <a:off x="2987824" y="530120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8"/>
            </p:custDataLst>
          </p:nvPr>
        </p:nvCxnSpPr>
        <p:spPr>
          <a:xfrm flipV="1">
            <a:off x="3275856" y="2924944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9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10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Spojová vrstva poskytuje funkcionalitu a prostriedky na prenos dát medzi dvoma susednými systémami. 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Poskytuje detekciu, príp. opravenie chýb, ktoré sa vyskytnú na fyzickej vrstve. </a:t>
            </a:r>
          </a:p>
        </p:txBody>
      </p:sp>
      <p:sp>
        <p:nvSpPr>
          <p:cNvPr id="17" name="BlokTextu 16"/>
          <p:cNvSpPr txBox="1"/>
          <p:nvPr>
            <p:custDataLst>
              <p:tags r:id="rId11"/>
            </p:custDataLst>
          </p:nvPr>
        </p:nvSpPr>
        <p:spPr>
          <a:xfrm>
            <a:off x="3302902" y="2950778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Fyzická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adresácia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– MAC adresa </a:t>
            </a:r>
            <a:b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Ethernet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, 48 bitov)</a:t>
            </a:r>
          </a:p>
          <a:p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01-23-45-67-89-ab </a:t>
            </a:r>
          </a:p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01:23:45:67:89:ab</a:t>
            </a:r>
          </a:p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0123.4567.89ab</a:t>
            </a:r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65" y="3573016"/>
            <a:ext cx="3048000" cy="2286000"/>
          </a:xfrm>
          <a:prstGeom prst="rect">
            <a:avLst/>
          </a:prstGeom>
        </p:spPr>
      </p:pic>
      <p:sp>
        <p:nvSpPr>
          <p:cNvPr id="9" name="BlokTextu 8"/>
          <p:cNvSpPr txBox="1"/>
          <p:nvPr>
            <p:custDataLst>
              <p:tags r:id="rId13"/>
            </p:custDataLst>
          </p:nvPr>
        </p:nvSpPr>
        <p:spPr>
          <a:xfrm>
            <a:off x="3405305" y="5274241"/>
            <a:ext cx="226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Bridge</a:t>
            </a:r>
            <a:endParaRPr lang="sk-SK" sz="1600" b="1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Switch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(Prepínač)</a:t>
            </a:r>
          </a:p>
        </p:txBody>
      </p:sp>
      <p:pic>
        <p:nvPicPr>
          <p:cNvPr id="22" name="Picture 4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11" y="3415853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29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Sieťová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16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9552" y="4606765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4" name="Rovná spojnica 13"/>
          <p:cNvCxnSpPr/>
          <p:nvPr>
            <p:custDataLst>
              <p:tags r:id="rId6"/>
            </p:custDataLst>
          </p:nvPr>
        </p:nvCxnSpPr>
        <p:spPr>
          <a:xfrm>
            <a:off x="3302902" y="6597352"/>
            <a:ext cx="5157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>
            <p:custDataLst>
              <p:tags r:id="rId7"/>
            </p:custDataLst>
          </p:nvPr>
        </p:nvCxnSpPr>
        <p:spPr>
          <a:xfrm>
            <a:off x="2987824" y="460676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8"/>
            </p:custDataLst>
          </p:nvPr>
        </p:nvCxnSpPr>
        <p:spPr>
          <a:xfrm flipV="1">
            <a:off x="3275856" y="2924944"/>
            <a:ext cx="0" cy="168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9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10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Sieťová vrstva sa stará o smerovanie (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routing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), kontrolu toku dát, segmentáciu/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desegmentáciu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a kontrolu chýb. </a:t>
            </a:r>
          </a:p>
          <a:p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Na tejto vrstve pracuje 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SMEROVAČ (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Router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BlokTextu 16"/>
          <p:cNvSpPr txBox="1"/>
          <p:nvPr>
            <p:custDataLst>
              <p:tags r:id="rId11"/>
            </p:custDataLst>
          </p:nvPr>
        </p:nvSpPr>
        <p:spPr>
          <a:xfrm>
            <a:off x="3302902" y="295077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Logická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adresácia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– IP adresa </a:t>
            </a:r>
            <a:b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</a:b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(IPv4: 32 bitov, IPv6: 128 bitov)</a:t>
            </a:r>
          </a:p>
          <a:p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147.232.101.50</a:t>
            </a:r>
          </a:p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192.168.255.12</a:t>
            </a:r>
          </a:p>
        </p:txBody>
      </p:sp>
      <p:cxnSp>
        <p:nvCxnSpPr>
          <p:cNvPr id="10" name="Rovná spojnica 9"/>
          <p:cNvCxnSpPr/>
          <p:nvPr>
            <p:custDataLst>
              <p:tags r:id="rId12"/>
            </p:custDataLst>
          </p:nvPr>
        </p:nvCxnSpPr>
        <p:spPr>
          <a:xfrm>
            <a:off x="2987824" y="5240801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>
            <p:custDataLst>
              <p:tags r:id="rId13"/>
            </p:custDataLst>
          </p:nvPr>
        </p:nvCxnSpPr>
        <p:spPr>
          <a:xfrm>
            <a:off x="3302902" y="5240801"/>
            <a:ext cx="0" cy="1356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0369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80" y="461081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1781888" cy="1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7"/>
          <p:cNvPicPr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01" y="3884079"/>
            <a:ext cx="9064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9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Transportná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17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4406" y="3884079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/>
          <p:cNvCxnSpPr/>
          <p:nvPr>
            <p:custDataLst>
              <p:tags r:id="rId6"/>
            </p:custDataLst>
          </p:nvPr>
        </p:nvCxnSpPr>
        <p:spPr>
          <a:xfrm>
            <a:off x="2982678" y="3884079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7"/>
            </p:custDataLst>
          </p:nvPr>
        </p:nvCxnSpPr>
        <p:spPr>
          <a:xfrm flipV="1">
            <a:off x="3275856" y="2924945"/>
            <a:ext cx="0" cy="959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8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9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Transportná vrstva má na starosti spoľahlivosť daného spojenia.</a:t>
            </a:r>
          </a:p>
          <a:p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Má za úlohu poskytnúť takú kvalitu prenosu, ako požadujú vyššie vrstvy.</a:t>
            </a:r>
          </a:p>
        </p:txBody>
      </p:sp>
      <p:sp>
        <p:nvSpPr>
          <p:cNvPr id="27" name="BlokTextu 26"/>
          <p:cNvSpPr txBox="1"/>
          <p:nvPr>
            <p:custDataLst>
              <p:tags r:id="rId10"/>
            </p:custDataLst>
          </p:nvPr>
        </p:nvSpPr>
        <p:spPr>
          <a:xfrm>
            <a:off x="3321523" y="328498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TCP (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UDP (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Datagram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b="1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1600" b="1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AEP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AppleTalk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Transaction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(ATP)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CUDP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IPX/SPX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SCTP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RTP</a:t>
            </a:r>
          </a:p>
        </p:txBody>
      </p:sp>
      <p:cxnSp>
        <p:nvCxnSpPr>
          <p:cNvPr id="28" name="Rovná spojnica 27"/>
          <p:cNvCxnSpPr/>
          <p:nvPr>
            <p:custDataLst>
              <p:tags r:id="rId11"/>
            </p:custDataLst>
          </p:nvPr>
        </p:nvCxnSpPr>
        <p:spPr>
          <a:xfrm>
            <a:off x="3230894" y="6453336"/>
            <a:ext cx="5013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>
            <p:custDataLst>
              <p:tags r:id="rId12"/>
            </p:custDataLst>
          </p:nvPr>
        </p:nvCxnSpPr>
        <p:spPr>
          <a:xfrm>
            <a:off x="2942862" y="451811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/>
          <p:nvPr>
            <p:custDataLst>
              <p:tags r:id="rId13"/>
            </p:custDataLst>
          </p:nvPr>
        </p:nvCxnSpPr>
        <p:spPr>
          <a:xfrm>
            <a:off x="3230894" y="4518115"/>
            <a:ext cx="0" cy="193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188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Relačná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18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4406" y="3164406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/>
          <p:cNvCxnSpPr/>
          <p:nvPr>
            <p:custDataLst>
              <p:tags r:id="rId6"/>
            </p:custDataLst>
          </p:nvPr>
        </p:nvCxnSpPr>
        <p:spPr>
          <a:xfrm>
            <a:off x="2987824" y="316869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7"/>
            </p:custDataLst>
          </p:nvPr>
        </p:nvCxnSpPr>
        <p:spPr>
          <a:xfrm flipV="1">
            <a:off x="3275856" y="2924945"/>
            <a:ext cx="0" cy="23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8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9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Relačná vrstva poskytuje mechanizmus správy dialógu medzi aplikačnými procesmi koncového používateľa. 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Táto vrstva nadväzuje a ukončuje TCP/IP relácie (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sessions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cxnSp>
        <p:nvCxnSpPr>
          <p:cNvPr id="10" name="Rovná spojnica 9"/>
          <p:cNvCxnSpPr/>
          <p:nvPr>
            <p:custDataLst>
              <p:tags r:id="rId10"/>
            </p:custDataLst>
          </p:nvPr>
        </p:nvCxnSpPr>
        <p:spPr>
          <a:xfrm>
            <a:off x="3230894" y="6453336"/>
            <a:ext cx="5013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>
            <p:custDataLst>
              <p:tags r:id="rId11"/>
            </p:custDataLst>
          </p:nvPr>
        </p:nvSpPr>
        <p:spPr>
          <a:xfrm>
            <a:off x="3321523" y="30446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NetWare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(NCP)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Server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Message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Block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(SMB)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Network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File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(NFS)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AppleTalk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Session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(ASP)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AppleTalk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Stream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(ADSP)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Link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(DLC)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Named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Pipes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NBT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NetBIOS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NWLink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Printer Access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(PAP)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Zone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Protocol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 (ZIP)</a:t>
            </a:r>
          </a:p>
        </p:txBody>
      </p:sp>
      <p:cxnSp>
        <p:nvCxnSpPr>
          <p:cNvPr id="13" name="Rovná spojnica 12"/>
          <p:cNvCxnSpPr/>
          <p:nvPr>
            <p:custDataLst>
              <p:tags r:id="rId12"/>
            </p:custDataLst>
          </p:nvPr>
        </p:nvCxnSpPr>
        <p:spPr>
          <a:xfrm>
            <a:off x="2915816" y="3792125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>
            <p:custDataLst>
              <p:tags r:id="rId13"/>
            </p:custDataLst>
          </p:nvPr>
        </p:nvCxnSpPr>
        <p:spPr>
          <a:xfrm>
            <a:off x="3230894" y="3792125"/>
            <a:ext cx="0" cy="2661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844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Prezentačná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19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ĺžnik 6"/>
          <p:cNvSpPr/>
          <p:nvPr>
            <p:custDataLst>
              <p:tags r:id="rId5"/>
            </p:custDataLst>
          </p:nvPr>
        </p:nvSpPr>
        <p:spPr>
          <a:xfrm>
            <a:off x="539552" y="2464203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1" name="Rovná spojnica 20"/>
          <p:cNvCxnSpPr/>
          <p:nvPr>
            <p:custDataLst>
              <p:tags r:id="rId6"/>
            </p:custDataLst>
          </p:nvPr>
        </p:nvCxnSpPr>
        <p:spPr>
          <a:xfrm>
            <a:off x="2987824" y="246420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7"/>
            </p:custDataLst>
          </p:nvPr>
        </p:nvCxnSpPr>
        <p:spPr>
          <a:xfrm flipH="1" flipV="1">
            <a:off x="3261581" y="2464204"/>
            <a:ext cx="14275" cy="46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8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9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Funkciou vrstvy je transformovať dáta do tvaru, ktorý používajú aplikácie (šifrovanie, konverzia, komprimácia). 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Medzi funkcie patrí napr. prevod kódov, prispôsobenie poradia bajtov a pod.</a:t>
            </a:r>
          </a:p>
        </p:txBody>
      </p:sp>
      <p:cxnSp>
        <p:nvCxnSpPr>
          <p:cNvPr id="10" name="Rovná spojnica 9"/>
          <p:cNvCxnSpPr/>
          <p:nvPr>
            <p:custDataLst>
              <p:tags r:id="rId10"/>
            </p:custDataLst>
          </p:nvPr>
        </p:nvCxnSpPr>
        <p:spPr>
          <a:xfrm>
            <a:off x="3230894" y="6453336"/>
            <a:ext cx="5013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>
            <p:custDataLst>
              <p:tags r:id="rId11"/>
            </p:custDataLst>
          </p:nvPr>
        </p:nvSpPr>
        <p:spPr>
          <a:xfrm>
            <a:off x="3321523" y="3044675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Hyper Text Transfer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Abstract syntax notation 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Extensible Markup 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TDI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External Data Representation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SNMP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File Transfer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Telnet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Simple Mail Transfer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NetWare Core Protocol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Apple Filing Protocol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nica 12"/>
          <p:cNvCxnSpPr/>
          <p:nvPr>
            <p:custDataLst>
              <p:tags r:id="rId12"/>
            </p:custDataLst>
          </p:nvPr>
        </p:nvCxnSpPr>
        <p:spPr>
          <a:xfrm>
            <a:off x="3059832" y="309823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>
            <p:custDataLst>
              <p:tags r:id="rId13"/>
            </p:custDataLst>
          </p:nvPr>
        </p:nvCxnSpPr>
        <p:spPr>
          <a:xfrm>
            <a:off x="3230894" y="3098239"/>
            <a:ext cx="0" cy="3355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848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Závislosť naša každodenná...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1"/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3102"/>
            <a:ext cx="4608512" cy="495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31" y="1628800"/>
            <a:ext cx="43704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30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Aplikačná vrstva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20</a:t>
            </a:fld>
            <a:endParaRPr lang="sk-SK" dirty="0"/>
          </a:p>
        </p:txBody>
      </p:sp>
      <p:pic>
        <p:nvPicPr>
          <p:cNvPr id="5" name="Picture 3" descr="C:\!miro\Prednasky siete PPT\src\isoosi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2448272" cy="48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Rovná spojnica 20"/>
          <p:cNvCxnSpPr/>
          <p:nvPr>
            <p:custDataLst>
              <p:tags r:id="rId5"/>
            </p:custDataLst>
          </p:nvPr>
        </p:nvCxnSpPr>
        <p:spPr>
          <a:xfrm>
            <a:off x="2980686" y="17728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>
            <p:custDataLst>
              <p:tags r:id="rId6"/>
            </p:custDataLst>
          </p:nvPr>
        </p:nvCxnSpPr>
        <p:spPr>
          <a:xfrm flipH="1" flipV="1">
            <a:off x="3275856" y="1767283"/>
            <a:ext cx="1" cy="115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>
            <p:custDataLst>
              <p:tags r:id="rId7"/>
            </p:custDataLst>
          </p:nvPr>
        </p:nvCxnSpPr>
        <p:spPr>
          <a:xfrm>
            <a:off x="3275856" y="2924944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>
            <p:custDataLst>
              <p:tags r:id="rId8"/>
            </p:custDataLst>
          </p:nvPr>
        </p:nvSpPr>
        <p:spPr>
          <a:xfrm>
            <a:off x="3275856" y="17728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Táto vrstva implementuje rozhranie pre aplikačné procesy a poskytuje im služby. </a:t>
            </a:r>
            <a:r>
              <a:rPr lang="sk-SK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Medzi funkcie patrí napr. prevod kódov, prispôsobenie poradia bajtov a pod.</a:t>
            </a:r>
          </a:p>
        </p:txBody>
      </p:sp>
      <p:cxnSp>
        <p:nvCxnSpPr>
          <p:cNvPr id="10" name="Rovná spojnica 9"/>
          <p:cNvCxnSpPr/>
          <p:nvPr>
            <p:custDataLst>
              <p:tags r:id="rId9"/>
            </p:custDataLst>
          </p:nvPr>
        </p:nvCxnSpPr>
        <p:spPr>
          <a:xfrm>
            <a:off x="3120382" y="6453336"/>
            <a:ext cx="5124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>
            <p:custDataLst>
              <p:tags r:id="rId10"/>
            </p:custDataLst>
          </p:nvPr>
        </p:nvSpPr>
        <p:spPr>
          <a:xfrm>
            <a:off x="3321523" y="3044675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FTP 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DNS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DHCP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POP3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SMTP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SSH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Telnet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3B5F81"/>
                </a:solidFill>
                <a:latin typeface="Arial" pitchFamily="34" charset="0"/>
                <a:cs typeface="Arial" pitchFamily="34" charset="0"/>
              </a:rPr>
              <a:t>TFTP.</a:t>
            </a:r>
            <a:endParaRPr lang="sk-SK" sz="1600" dirty="0">
              <a:solidFill>
                <a:srgbClr val="3B5F8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Rovná spojnica 12"/>
          <p:cNvCxnSpPr/>
          <p:nvPr>
            <p:custDataLst>
              <p:tags r:id="rId11"/>
            </p:custDataLst>
          </p:nvPr>
        </p:nvCxnSpPr>
        <p:spPr>
          <a:xfrm>
            <a:off x="2976366" y="2401319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>
            <p:custDataLst>
              <p:tags r:id="rId12"/>
            </p:custDataLst>
          </p:nvPr>
        </p:nvCxnSpPr>
        <p:spPr>
          <a:xfrm>
            <a:off x="3120382" y="2401319"/>
            <a:ext cx="0" cy="4052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ĺžnik 14"/>
          <p:cNvSpPr/>
          <p:nvPr>
            <p:custDataLst>
              <p:tags r:id="rId13"/>
            </p:custDataLst>
          </p:nvPr>
        </p:nvSpPr>
        <p:spPr>
          <a:xfrm>
            <a:off x="528094" y="1767283"/>
            <a:ext cx="2448272" cy="63403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362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05" y="3044676"/>
            <a:ext cx="1432703" cy="13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94" y="3071187"/>
            <a:ext cx="1291021" cy="127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35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 err="1"/>
              <a:t>Protocol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Unit</a:t>
            </a:r>
            <a:r>
              <a:rPr lang="sk-SK" dirty="0"/>
              <a:t> (PDU)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21</a:t>
            </a:fld>
            <a:endParaRPr lang="sk-S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8481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84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Proces </a:t>
            </a:r>
            <a:r>
              <a:rPr lang="sk-SK" dirty="0" err="1"/>
              <a:t>enkapsulácie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22</a:t>
            </a:fld>
            <a:endParaRPr lang="sk-SK" dirty="0"/>
          </a:p>
        </p:txBody>
      </p:sp>
      <p:pic>
        <p:nvPicPr>
          <p:cNvPr id="6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6696744" cy="48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5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23</a:t>
            </a:fld>
            <a:endParaRPr lang="sk-S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732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čísla snímky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t>24</a:t>
            </a:fld>
            <a:endParaRPr lang="sk-S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51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dirty="0"/>
              <a:t>animovaný HUB a </a:t>
            </a:r>
            <a:r>
              <a:rPr lang="sk-SK" dirty="0" err="1"/>
              <a:t>switch</a:t>
            </a:r>
            <a:r>
              <a:rPr lang="sk-SK" dirty="0"/>
              <a:t>: </a:t>
            </a:r>
            <a:r>
              <a:rPr lang="sk-SK" dirty="0">
                <a:hlinkClick r:id="rId6"/>
              </a:rPr>
              <a:t>http://www.directsystems.com/support/switchvshub.php</a:t>
            </a:r>
            <a:endParaRPr lang="en-US" dirty="0"/>
          </a:p>
          <a:p>
            <a:r>
              <a:rPr lang="en-US" dirty="0"/>
              <a:t>Cisco CCNA1 curriculum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prezent</a:t>
            </a:r>
            <a:r>
              <a:rPr lang="sk-SK" dirty="0" err="1"/>
              <a:t>ácia</a:t>
            </a:r>
            <a:r>
              <a:rPr lang="sk-SK" dirty="0"/>
              <a:t> slúži len pre vzdelávacie účely študentov predmetu Počítačové siete na TUKE, bez súhlasu autora nerozširovať</a:t>
            </a:r>
          </a:p>
          <a:p>
            <a:r>
              <a:rPr lang="sk-SK" dirty="0"/>
              <a:t>prezentácia neprešla jazykovou úpravou a môže </a:t>
            </a:r>
            <a:r>
              <a:rPr lang="sk-SK"/>
              <a:t>obsahovať chyby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25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88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RpAW0yRaKws?fs=1&amp;hl=sk_SK"/>
          <p:cNvPicPr>
            <a:picLocks noGrp="1" noRot="1" noChangeAspect="1"/>
          </p:cNvPicPr>
          <p:nvPr>
            <p:ph idx="1"/>
            <a:videoFile r:link="rId3"/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925" y="879475"/>
            <a:ext cx="9110663" cy="5124450"/>
          </a:xfrm>
          <a:prstGeom prst="rect">
            <a:avLst/>
          </a:prstGeom>
        </p:spPr>
      </p:pic>
      <p:sp>
        <p:nvSpPr>
          <p:cNvPr id="5" name="Zástupný symbol čísla snímky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3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Definovanie pojmov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Protokol</a:t>
            </a:r>
            <a:r>
              <a:rPr lang="sk-SK" dirty="0"/>
              <a:t> - rozumieme sériu pravidiel potrebných pre úspešnú výmenu informácií. O aké pravidlá konkrétne ide a čo je určujúce, závisí okrem iného i na prostriedkoch, ktoré sa na komunikáciu používajú.</a:t>
            </a:r>
          </a:p>
          <a:p>
            <a:endParaRPr lang="sk-SK" dirty="0"/>
          </a:p>
          <a:p>
            <a:r>
              <a:rPr lang="sk-SK" b="1" dirty="0"/>
              <a:t>Komunikácia</a:t>
            </a:r>
            <a:r>
              <a:rPr lang="sk-SK" dirty="0"/>
              <a:t> je vysielanie a prijímanie dát a kontrola ich správnosti.</a:t>
            </a:r>
            <a:br>
              <a:rPr lang="sk-SK" dirty="0"/>
            </a:br>
            <a:r>
              <a:rPr lang="sk-SK" dirty="0"/>
              <a:t>Komunikácia nastáva  medzi dvomi stranami a používa protokol, ktorý bol dohodnutý zúčastnenými stranami</a:t>
            </a:r>
          </a:p>
          <a:p>
            <a:endParaRPr lang="sk-SK" dirty="0"/>
          </a:p>
          <a:p>
            <a:r>
              <a:rPr lang="sk-SK" b="1" dirty="0" err="1"/>
              <a:t>Paket</a:t>
            </a:r>
            <a:r>
              <a:rPr lang="sk-SK" dirty="0"/>
              <a:t> – prenášané súbory a správy, označenie časti prenášanej správy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4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29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Prenos informácii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Dáta</a:t>
            </a:r>
            <a:r>
              <a:rPr lang="sk-SK" dirty="0"/>
              <a:t> - sú obvykle najprv konvertované do tvaru, ktorý môžu napr. ľudia čítať....text. </a:t>
            </a:r>
          </a:p>
          <a:p>
            <a:endParaRPr lang="sk-SK" dirty="0"/>
          </a:p>
          <a:p>
            <a:r>
              <a:rPr lang="sk-SK" b="1" dirty="0"/>
              <a:t>Text</a:t>
            </a:r>
            <a:r>
              <a:rPr lang="sk-SK" dirty="0"/>
              <a:t> - môže byť prenášaný ako súbor, takže má niektoré vlastnosti dát. Príkladom textovej komunikácie je elektronická pošta. </a:t>
            </a:r>
          </a:p>
          <a:p>
            <a:endParaRPr lang="sk-SK" dirty="0"/>
          </a:p>
          <a:p>
            <a:r>
              <a:rPr lang="sk-SK" b="1" dirty="0"/>
              <a:t>Hlas</a:t>
            </a:r>
            <a:r>
              <a:rPr lang="sk-SK" dirty="0"/>
              <a:t> - znamená prenos ľudského hlasu. Príkladom tohto typu komunikácie sú štandardné telefónne služby a spojovacie systémy (</a:t>
            </a:r>
            <a:r>
              <a:rPr lang="sk-SK" dirty="0" err="1"/>
              <a:t>VoIP</a:t>
            </a:r>
            <a:r>
              <a:rPr lang="sk-SK" dirty="0"/>
              <a:t>).</a:t>
            </a:r>
          </a:p>
          <a:p>
            <a:pPr marL="118872" indent="0">
              <a:buNone/>
            </a:pPr>
            <a:r>
              <a:rPr lang="sk-SK" dirty="0"/>
              <a:t>  </a:t>
            </a:r>
          </a:p>
          <a:p>
            <a:r>
              <a:rPr lang="sk-SK" b="1" dirty="0"/>
              <a:t>Video </a:t>
            </a:r>
            <a:r>
              <a:rPr lang="sk-SK" dirty="0"/>
              <a:t>- rozumieme prenos obrazu v reálnom čase. Do tejto kategórie patrí aj videotelefón, videokonferencia atď.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5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1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sk-SK" dirty="0"/>
              <a:t>Prvky komunikácie</a:t>
            </a: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211197" y="1700808"/>
            <a:ext cx="36417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677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fontAlgn="base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75000"/>
              </a:lnSpc>
            </a:pPr>
            <a:r>
              <a:rPr lang="sk-SK" sz="2000" b="1" dirty="0"/>
              <a:t>Jednotlivé prvky kom. siete</a:t>
            </a:r>
            <a:endParaRPr lang="en-US" sz="2000" b="1" dirty="0"/>
          </a:p>
          <a:p>
            <a:pPr marL="685800" lvl="1" indent="-228600">
              <a:lnSpc>
                <a:spcPct val="75000"/>
              </a:lnSpc>
              <a:buFontTx/>
              <a:buChar char="–"/>
            </a:pPr>
            <a:r>
              <a:rPr lang="sk-SK" sz="1800" b="1" dirty="0"/>
              <a:t>Koncové zariadenia</a:t>
            </a:r>
            <a:endParaRPr lang="en-US" sz="1800" b="1" dirty="0"/>
          </a:p>
          <a:p>
            <a:pPr marL="1143000" lvl="2" indent="-228600">
              <a:lnSpc>
                <a:spcPct val="75000"/>
              </a:lnSpc>
              <a:buFontTx/>
              <a:buChar char="•"/>
            </a:pPr>
            <a:r>
              <a:rPr lang="sk-SK" sz="1800" dirty="0"/>
              <a:t>navzájom si vymieňajú informácie</a:t>
            </a:r>
            <a:endParaRPr lang="en-US" sz="1800" dirty="0"/>
          </a:p>
          <a:p>
            <a:pPr marL="685800" lvl="1" indent="-228600">
              <a:lnSpc>
                <a:spcPct val="75000"/>
              </a:lnSpc>
              <a:buFontTx/>
              <a:buChar char="–"/>
            </a:pPr>
            <a:r>
              <a:rPr lang="sk-SK" sz="1800" b="1" dirty="0"/>
              <a:t>Prenosové </a:t>
            </a:r>
            <a:r>
              <a:rPr lang="sk-SK" sz="1800" b="1" dirty="0" err="1"/>
              <a:t>mé</a:t>
            </a:r>
            <a:r>
              <a:rPr lang="en-US" sz="1800" b="1" dirty="0" err="1"/>
              <a:t>dium</a:t>
            </a:r>
            <a:endParaRPr lang="en-US" sz="1800" b="1" dirty="0"/>
          </a:p>
          <a:p>
            <a:pPr marL="1143000" lvl="2" indent="-228600">
              <a:lnSpc>
                <a:spcPct val="75000"/>
              </a:lnSpc>
              <a:buFontTx/>
              <a:buChar char="•"/>
            </a:pPr>
            <a:r>
              <a:rPr lang="sk-SK" sz="1800" dirty="0"/>
              <a:t>spája koncové zariadenia</a:t>
            </a:r>
            <a:endParaRPr lang="en-US" sz="1800" dirty="0"/>
          </a:p>
          <a:p>
            <a:pPr marL="685800" lvl="1" indent="-228600">
              <a:lnSpc>
                <a:spcPct val="75000"/>
              </a:lnSpc>
              <a:buFontTx/>
              <a:buChar char="–"/>
            </a:pPr>
            <a:r>
              <a:rPr lang="sk-SK" sz="1800" b="1" dirty="0"/>
              <a:t>Správy</a:t>
            </a:r>
            <a:endParaRPr lang="en-US" sz="1800" b="1" dirty="0"/>
          </a:p>
          <a:p>
            <a:pPr marL="1143000" lvl="2" indent="-228600">
              <a:lnSpc>
                <a:spcPct val="75000"/>
              </a:lnSpc>
              <a:buFontTx/>
              <a:buChar char="•"/>
            </a:pPr>
            <a:r>
              <a:rPr lang="sk-SK" sz="1800" dirty="0"/>
              <a:t>informácia prenášaná cez médium</a:t>
            </a:r>
            <a:endParaRPr lang="en-US" sz="1800" dirty="0"/>
          </a:p>
          <a:p>
            <a:pPr marL="685800" lvl="1" indent="-228600">
              <a:lnSpc>
                <a:spcPct val="75000"/>
              </a:lnSpc>
              <a:buFontTx/>
              <a:buChar char="–"/>
            </a:pPr>
            <a:r>
              <a:rPr lang="sk-SK" sz="1800" b="1" dirty="0"/>
              <a:t>Pravidlá</a:t>
            </a:r>
            <a:endParaRPr lang="en-US" sz="1800" b="1" dirty="0"/>
          </a:p>
          <a:p>
            <a:pPr marL="1143000" lvl="2" indent="-228600">
              <a:lnSpc>
                <a:spcPct val="75000"/>
              </a:lnSpc>
              <a:buFontTx/>
              <a:buChar char="•"/>
            </a:pPr>
            <a:r>
              <a:rPr lang="sk-SK" sz="1800" dirty="0"/>
              <a:t>riadia prenos správ cez sieť</a:t>
            </a:r>
            <a:endParaRPr lang="en-US" sz="1800" dirty="0"/>
          </a:p>
        </p:txBody>
      </p:sp>
      <p:pic>
        <p:nvPicPr>
          <p:cNvPr id="7170" name="Picture 2" descr="C:\!miro\Prednasky siete PPT\src\comm_scenari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0577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85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Prenos cez médium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sk-SK" b="1" dirty="0"/>
              <a:t>Prenosová cesta </a:t>
            </a:r>
            <a:r>
              <a:rPr lang="sk-SK" dirty="0"/>
              <a:t>(</a:t>
            </a:r>
            <a:r>
              <a:rPr lang="sk-SK" b="1" dirty="0"/>
              <a:t>linka</a:t>
            </a:r>
            <a:r>
              <a:rPr lang="sk-SK" dirty="0"/>
              <a:t>) - prepojenia dvoch staníc (trasa, komunikačné prostredie). Prenosová cesta medzi stanicami sa taktiež nazýva prenosové médium alebo dátový okruh.</a:t>
            </a:r>
          </a:p>
          <a:p>
            <a:endParaRPr lang="sk-SK" dirty="0"/>
          </a:p>
          <a:p>
            <a:r>
              <a:rPr lang="sk-SK" b="1" dirty="0"/>
              <a:t>Prenosové médium </a:t>
            </a:r>
            <a:r>
              <a:rPr lang="sk-SK" dirty="0"/>
              <a:t>prenáša dáta medzi stanicami, ktoré spolu navzájom komunikujú.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7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Požiadavky na sieťový dizajn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sk-SK" dirty="0"/>
              <a:t>odolnosť voči chybám</a:t>
            </a:r>
          </a:p>
          <a:p>
            <a:r>
              <a:rPr lang="sk-SK" dirty="0" err="1"/>
              <a:t>škálovateľnosť</a:t>
            </a:r>
            <a:endParaRPr lang="sk-SK" dirty="0"/>
          </a:p>
          <a:p>
            <a:r>
              <a:rPr lang="sk-SK" dirty="0"/>
              <a:t>kvalita služieb (QoS)</a:t>
            </a:r>
          </a:p>
          <a:p>
            <a:r>
              <a:rPr lang="sk-SK" dirty="0"/>
              <a:t>bezpečnosť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8194" name="Picture 2" descr="C:\!miro\Prednasky siete PPT\src\qos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4936"/>
            <a:ext cx="5678438" cy="34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!miro\Prednasky siete PPT\src\qos img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0378"/>
            <a:ext cx="3585543" cy="11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9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k-SK" dirty="0"/>
              <a:t>Metódy spojenia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k-SK" dirty="0"/>
              <a:t>Pri používaní dátovej komunikácie nie sme natrvalo pripojení k ďalšiemu používateľovi alebo počítaču.</a:t>
            </a:r>
          </a:p>
          <a:p>
            <a:endParaRPr lang="sk-SK" dirty="0"/>
          </a:p>
          <a:p>
            <a:r>
              <a:rPr lang="sk-SK" dirty="0"/>
              <a:t>Na posielanie správ existujú 3 metódy:</a:t>
            </a:r>
          </a:p>
          <a:p>
            <a:pPr lvl="1"/>
            <a:r>
              <a:rPr lang="sk-SK" dirty="0"/>
              <a:t>Prepájanie okruhov (napr. telefónna sieť)</a:t>
            </a:r>
          </a:p>
          <a:p>
            <a:pPr lvl="1"/>
            <a:r>
              <a:rPr lang="sk-SK" dirty="0"/>
              <a:t>Prepájanie správ (napr. telegrafná sieť)</a:t>
            </a:r>
          </a:p>
          <a:p>
            <a:pPr lvl="1"/>
            <a:r>
              <a:rPr lang="sk-SK" dirty="0"/>
              <a:t>Prepájanie </a:t>
            </a:r>
            <a:r>
              <a:rPr lang="sk-SK" dirty="0" err="1"/>
              <a:t>paketov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F972F00-F05F-46E7-8385-F2F3AC248968}" type="slidenum">
              <a:rPr lang="sk-SK" smtClean="0"/>
              <a:pPr/>
              <a:t>9</a:t>
            </a:fld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977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orNSbbSAtFattyOSJc2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KcCKo4DIen1xWPKpMCi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oP0TJpZGBLvgihRVwWPv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H3m5I9bWkn4I6WG1NXT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e34dUSLuC26e8XwDGPvF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bzaUev8SC2foOj1ueiaP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CSNJvah3cfQ6Rv30Dgm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YJ8cCbAcvCm9Wi7vZYAz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yIsvreETt0CyT4Aix6sZ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JIyLS8gnaReZbqK6JmxB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xoo3VHru6PfjYKXGlwD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jUS9yqm6s95na9mPdz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ktMb6Ol0XOJdGyNCL0fO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m5TV5u1Rw74qCNgP6OSN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JSs09301X2wM5taL807Z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eBzOjvj3990Ub0Hyhj5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Qo3TFsqWzL1DDQqlJuI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Mbia3AINTWUbKbKqQQD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SxmR7WABIh9uBSAuoQd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4Js5fBjERgFLxiLNcsMci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1gzRPlsNZPnOOULSlhX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I4APHcnrzyR6qOFJtio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9uXTqAqVllBxxvg0Egp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rcPeLmRwct25R9XcXPm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WHtWcBNEsxOMU6SNLM0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uShattE837GlxfptoP7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JLBa7QuDxCBrdBF28k0k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Xld1Sr9WMBmUmVSRSJs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5zzCohobwxCq9vyilN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K62OOlGNFzA2F1Busce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OMs9tPYdF371PsAAt2uJ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3Q6QwHQlsbdYGhflESRO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UDc8TRIcSmcLWljW77R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38alePaCUo9jbckzWtJZ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44J4STKPL3it0xDvELgQb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twj0lVJGBFF0A3XyDT1f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BC96CybnuRzsFE1etf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EbCgCoQPY59FUHQfibv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q8oixpqLmd07XYtmWNx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iZJkodWHJAiQKuRjQqpc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FNJRMVfIFxUXPpzd1cP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ADMsbqYoG80LvWzRt9pm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P7dYvCW6eGJmjWAwr0s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WNEsKDpdn5sfYCDNqCLy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dt5DCuKObsu4aqj3SiH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NJ9cBaRiCbIt1zmR2Y9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T3XYSEAQfmsIzbm61Utz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LUrdtnJtRgUzz1FDC5d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BsR8GLhMyKKUi3xFac6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N0BlrninlxMDjYllHXb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OFIC6XV1frCpFQwkkTtb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7FKyjOv9AqtCcWCPhlr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0UjvPmDhBwLBx3SxE6v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V2EAIvC8J4UMFPfOZ9w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QAozWJGlOcuNYgQeE7F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PgTUTdXZ3ZzsmIqyH1bx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bAGDEz2prIrep55zKGE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GKn2iP6mzxnYb3b8yTro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iRRYXLvoDma9TDbUqR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q05M2vzL0nrYrwbkSlRb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N1axWDsAaN5mqQSaIZO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IUbFJ6YSBq2pd3CvzVip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55krHDSm2D1jflhTmCh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k0DPydpSzXy416zoFgf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ZMbJn9h2WMVreL4HB9qs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sfdfIuGl2tAker5b47QC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CMkuH37OgAw6Jt9Tzxg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mo7nQ6Mo4YAwyyvYwhfc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rQfwYmkDQvPDqVdNCe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N8HC1ayjmJJE8TErx9sV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BUQIYlJDdGLEDHyUWbMj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5Zi1zl44Kg36xNLicczI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l9QZiZpA2FViOwzgxKrG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TugWTDch9DdPORqWMoz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Bx9K8EYzJKe26OLCsqS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THYURgqb9o8oTIM8vxi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BMLCb9V8grnbDsMdMI9x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c2ARrVsobCbmUK4UVXAt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mN95ywWIaaMOYxGD2qt4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THU2PjVkbxuq6b9f5gf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1H5klhLzpnRLS3H8kCcV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HdmB4xDThzIdFdXvXDzC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zki6yWWDPcqc0RYKdeV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x3UUYqur6qnkWNpryu8E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3FntaPEymDHzD1iYYHX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Mtd5wcqlGB1hhDI4L7Z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7rBOcCOu5B3ivwXxW1UK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uqdWsffeyrxxTUg5ir8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5xmKFfUVQEuFZYNRAKa6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2MagLtdsMIqkeivgJWD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ANhvuo6liqeVsiadRCCk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JJJNOGPy7PQpSRcNZkj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3STVsdHHXUu2XC0Vr6e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8zU0oXaL8jMGQPSls7Q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ESxw3ManED7nmkdzkjb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gAueMO38Tqdj8ZC0nye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6dkdsfyjzGlz8hIfpqh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6UKjKS7DKT2IWUNleS2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cQWa39BjR1hNMjcQjVO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0siIz2IpCOCIvSpr2kD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2McVQ5TKkMMj1thhcpH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hkvp2z6mBJIMO9X8jwp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Gby6O0IPn6sn43aNccQ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BfF7j46bPGCMk26kZ4D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95E5IRt5uIkXR33rIEi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6IynkIkykYWH5zteleI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SAeVlGA45ooOJZQscf4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VWPKIf5ecx5zpIcdVRpO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sma3gymZTFVdZVxlxKK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19YtXui4IeJcgbchrMc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H8PbcEajEgi5mMSjRqF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MRAyG0GYZgv7l05NBSG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uNFm8giYJ3fLn6ToNin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kSRCx1FbPCEgBh4hsJ8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RADYTc4ords25wxX3ENp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shK6vtqW4dVfgexdKYf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DkGmMTm1d63T8meNGAX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yZg9iJhxkvwM0iZMLiG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huDsBZhYDIF8muSRDydw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6QgipQUPa88nDpp9Hwz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cn6bZWiEjlVoeQ5utw7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ebz4c33VBShCmsayL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KKIOnwTqU6fhETbeQXwv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XLrAWRzW4dSE3ndaV1oc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9XbcjfFaRq5XhuDOsGn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omgOLGoLKVlD4dnRTNn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bE5YwKj4wzEwzOVutYL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BDpqrBNztoUWbCJNaEs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fISWvkHr2baO2uXDvjQ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Y8eMcqPbVoz1wS003qpG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YyEyVoko0DL12rz6iHg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CDDjLGO7D0KPFQLSFpe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a9Ahe3lKpsGIW1UCCEz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gIruDtCb7934Njl9E97S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hcMIkp2RH0SlsuIusK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9XUJY3NAvvgpRnvvJVH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PBypT8cO659Z3OOArZ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43ClYW1Qc3wt7jby9E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fRkGH8uItD9swvNy9f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fqKpm94SwcdsJM4vLD8u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tzHupSQpIPZTNK0ieT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kFMGLAv8T7haoKZcIBS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51Rl9UYYNvewRwlHMlz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tDH2xR0TUqvAf1HJ7fU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BDmgj2aKBvX0c9YJ3D8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ENvXuZtCaloB13FhyY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DfOyKocgrWEKYyKlxag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BB8U3L59f22Dag8We5q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Xg57xcryTPG2DdpPkqb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HkotcAVaxqGaERPWeSH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MlYk0AMVS5zBKygleXP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X8DUwpL0ICKlyKJ30RC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flszy0nbjzZtunfPh3wpx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pji5dbRQ4qVIMalYonPp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R4mtdIN5jKxh2gfUaZr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2zEsFW572Hj0EreIJY93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av84IucPXkQPuH0yMIX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gnP1br1iFWVpuXwRmDP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OBK0Ipmk0P7WeKeHiLO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T5d31UlkrbSAzdgbIBVk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Xs4HEULfzL9MCpCikHd9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CcfuO8MnKwRyVwXaj7E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hxIMCFl33G2UIFMFosZ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3Ea1q73cJjYNNGlehGZ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yEvBo3dtleHlt3BBed0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VUR6j9aiHZOQ6vvOJZZ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5sdhCFrLnggPIAKhJ3j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wCX66pu0RGKcPoT2wu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AgNU4rgVWVcnWAjwz2g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5wLloHxObB6Y1Hjbl3K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0rsiIZVOFe80ag9I2yn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hXyCdoGdCsPgwjT5ZxT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S3BqHVkdUl21AUhWfwTTB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P1w21C0byB4oauK5Lw7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bTJPPWzQemFp8x6bm3c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c79olULmftf9QCicN3CI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PgrPOWnLjydF3pgrf4cy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JLmcYAa3fbMWHCGrBE4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aYHuS9g9ObRuon19Vacb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nTUGwlsXEvAxBnvuI0N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5ddipsJTFWY5BNzbDUH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URMDDrsco8HLNGseV0eK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yvMHUwmSow4KjmvMOiqs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846</Words>
  <Application>Microsoft Office PowerPoint</Application>
  <PresentationFormat>Prezentácia na obrazovke (4:3)</PresentationFormat>
  <Paragraphs>159</Paragraphs>
  <Slides>25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Motív Office</vt:lpstr>
      <vt:lpstr>Prezentácia programu PowerPoint</vt:lpstr>
      <vt:lpstr>Závislosť naša každodenná...</vt:lpstr>
      <vt:lpstr>Prezentácia programu PowerPoint</vt:lpstr>
      <vt:lpstr>Definovanie pojmov</vt:lpstr>
      <vt:lpstr>Prenos informácii</vt:lpstr>
      <vt:lpstr>Prvky komunikácie</vt:lpstr>
      <vt:lpstr>Prenos cez médium</vt:lpstr>
      <vt:lpstr>Požiadavky na sieťový dizajn</vt:lpstr>
      <vt:lpstr>Metódy spojenia</vt:lpstr>
      <vt:lpstr>Prepínanie paketov</vt:lpstr>
      <vt:lpstr>Potreba sieťových protokolov</vt:lpstr>
      <vt:lpstr>Kto určuje protokoly a štandardy</vt:lpstr>
      <vt:lpstr>Model ISO/OSI a TCP/IP</vt:lpstr>
      <vt:lpstr>Fyzická vrstva</vt:lpstr>
      <vt:lpstr>Spojová (linková) vrstva</vt:lpstr>
      <vt:lpstr>Sieťová vrstva</vt:lpstr>
      <vt:lpstr>Transportná vrstva</vt:lpstr>
      <vt:lpstr>Relačná vrstva</vt:lpstr>
      <vt:lpstr>Prezentačná vrstva</vt:lpstr>
      <vt:lpstr>Aplikačná vrstva</vt:lpstr>
      <vt:lpstr>Protocol Data Unit (PDU)</vt:lpstr>
      <vt:lpstr>Proces enkapsulácie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</dc:creator>
  <cp:lastModifiedBy>Miroslav Michalko</cp:lastModifiedBy>
  <cp:revision>157</cp:revision>
  <dcterms:created xsi:type="dcterms:W3CDTF">2010-10-22T08:10:38Z</dcterms:created>
  <dcterms:modified xsi:type="dcterms:W3CDTF">2022-11-07T12:20:12Z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1IjooX0_mtUPlMjLlwUYyCOS2KN6nihG2cELzl9jJOlY</vt:lpwstr>
  </property>
  <property fmtid="{D5CDD505-2E9C-101B-9397-08002B2CF9AE}" pid="4" name="Google.Documents.RevisionId">
    <vt:lpwstr>16044661542408251922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</Properties>
</file>