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0" r:id="rId20"/>
    <p:sldId id="261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F81"/>
    <a:srgbClr val="F0AD00"/>
    <a:srgbClr val="000000"/>
    <a:srgbClr val="6BB76D"/>
    <a:srgbClr val="B07E00"/>
    <a:srgbClr val="0F6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etlý štýl 3 - zvýrazneni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etlý štýl 2 - zvýrazneni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8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17DAF-D916-4852-B16B-4D5779302FE3}" type="datetimeFigureOut">
              <a:rPr lang="sk-SK" smtClean="0"/>
              <a:t>7. 11. 2022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7CFF2-7408-4D53-A0CB-AD1AF65A503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400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9833C-669B-2D3C-7E07-659E9607B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82189B-FA6A-0EE8-3D69-EDBB5FB98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9F537C7-9E42-1DED-75B7-732CBC62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8E30C2E-F5CE-A3D2-3110-48CDBDD5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2968F3E-8E22-2DA6-8B7E-A2B0CB97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0819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FC069-D290-0F3A-2BFC-A5CEDF84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5432A1F-3C2A-A14C-A419-6524B994A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0F9D45F-6C1D-67EB-E98C-B9495B30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ABA1435-9672-94DD-17F8-6D6698D5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3C19A76-4CA5-10E0-7539-36EF413D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56595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F2C4FCB-CE8C-E76B-C598-7BF7FF9C5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83705E3-B39E-BDF9-B911-4992D1EC7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98159A0-4513-61FF-BFB4-E7FD0192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1C16853-B13D-93C9-DB81-CEC27AD8B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51E918D-ACAC-6C59-A148-31202BB3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465996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D08BA-1847-1C79-152D-F59D84DA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B8B267-0C52-DDD8-42FB-85F070F24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9B18A49-58A5-23E6-451D-CAA0D9DB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9CE5C8C-3657-4872-11D5-CB8CF571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08DD035-C3CF-FE80-A8B3-90E3F94EC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21797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A8BBA-766C-7251-615E-730C12501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4EFDD3-2079-A735-66FE-854CE68B2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FF2D12C-4F92-DB75-97D4-EFB6033C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9A1FA43-7DA2-2950-77EC-F7E08CB5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48E7C07-928B-07E0-ED57-298E37E0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432069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04C26-BE5F-152E-3590-DA0F2C91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8100A2-01E1-A177-37AA-DAADAE1C4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1EAED1D-933C-C6DC-B9D7-A63D96045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49706C7-1F88-A073-CA70-61AEBD50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5C60121-A8F0-960F-F567-14785D79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15A86D8-4601-6305-3DDA-C6B36494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265124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5CF7-DAE6-431C-3E81-A06B9775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B93320-4A06-D1C3-172D-0FA51A5F2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164A177-ECAC-2438-5D8A-4E80C14F7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D5A5C4-D7EF-DDA3-593C-470D2DE46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6C53F35-72BE-A52C-FF3B-423D71DA8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5FA04B3-A327-DED1-076B-75D500D9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6DAD2E0-E61E-65A4-028E-7CE194B0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70332775-FE29-C690-6A01-90C28F87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04928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1AD65-0EB2-E299-190A-6104CD802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2CCE1115-1B82-3592-8D79-0D166EDE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F85322C-1596-443E-428B-8625B7CBC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AA92AA1-1CF8-3025-BEE9-DEF52AF8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32115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0D1F7BE-BD8B-F123-C4F2-B1E42AA4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3CF9111-0CC0-F4AA-0C4C-2484214F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9EA6335-0BBB-2186-C8DE-8916A3E33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080607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DE157-F24D-60B7-85D2-519774F9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DB6A34-4986-BC91-12E7-D3690204A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BCD4DA-5DAD-D2C0-85B9-768C63749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392167A-89C3-774F-BDF0-918B9097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1F3A5C9-74C9-482A-C5DD-8B6C9B48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9BF2802-0730-747A-0049-A476A6E3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02908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3F8CC-B359-F4BC-F96F-54529258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31840FE-0A13-DCB3-52BE-4ECD98F28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707692-9A31-E16C-0727-1EE0C613D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95D7966-720C-347A-E7F1-DE6C7124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894E69F-A2A0-962A-F3F8-319B4C9A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FD08D6E-2778-FDB4-98E6-2B93B616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388349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9DE2762-05D4-6789-589D-E3D0173A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4E336A-571F-4DA5-4784-BEA10A316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C15D7D4-009B-9CE4-C925-6554123A9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EFABA-760D-46B6-87A0-60D474BA8F33}" type="datetime1">
              <a:rPr lang="sk-SK" smtClean="0"/>
              <a:t>7. 11. 2022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63D2EA8-BCCD-25AA-0215-2D579842B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06EB706-B07D-06C5-8680-5D4197BDB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72F00-F05F-46E7-8385-F2F3AC24896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571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solidFill>
                  <a:srgbClr val="3B5F81"/>
                </a:solidFill>
              </a:rPr>
              <a:t>Komunikácia L2/L3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Prednáška 05</a:t>
            </a:r>
          </a:p>
          <a:p>
            <a:r>
              <a:rPr lang="sk-SK"/>
              <a:t>Počítačové siete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807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2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26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082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57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5" y="216886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53" y="183437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74437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PING (ICMP)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79512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547664" y="2924944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518764" y="3030597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15972" y="3025419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PC52</a:t>
            </a:r>
          </a:p>
        </p:txBody>
      </p:sp>
      <p:cxnSp>
        <p:nvCxnSpPr>
          <p:cNvPr id="17" name="Rovná spojnica 16"/>
          <p:cNvCxnSpPr>
            <a:stCxn id="7" idx="0"/>
          </p:cNvCxnSpPr>
          <p:nvPr/>
        </p:nvCxnSpPr>
        <p:spPr>
          <a:xfrm flipV="1">
            <a:off x="639755" y="2672916"/>
            <a:ext cx="195942" cy="684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endCxn id="8" idx="2"/>
          </p:cNvCxnSpPr>
          <p:nvPr/>
        </p:nvCxnSpPr>
        <p:spPr>
          <a:xfrm flipH="1" flipV="1">
            <a:off x="1229094" y="2672916"/>
            <a:ext cx="374656" cy="648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flipH="1" flipV="1">
            <a:off x="8388424" y="2672916"/>
            <a:ext cx="208216" cy="666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V="1">
            <a:off x="7242276" y="2711354"/>
            <a:ext cx="692917" cy="62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1818432" y="2101077"/>
            <a:ext cx="756221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115616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6455125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7935193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115616" y="1793300"/>
            <a:ext cx="146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Calibri" pitchFamily="34" charset="0"/>
                <a:cs typeface="Calibri" pitchFamily="34" charset="0"/>
              </a:rPr>
              <a:t>?</a:t>
            </a:r>
          </a:p>
        </p:txBody>
      </p:sp>
      <p:pic>
        <p:nvPicPr>
          <p:cNvPr id="38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0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26" y="2207298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Rovná spojnica 46"/>
          <p:cNvCxnSpPr/>
          <p:nvPr/>
        </p:nvCxnSpPr>
        <p:spPr>
          <a:xfrm>
            <a:off x="6832513" y="2123327"/>
            <a:ext cx="958665" cy="244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BlokTextu 49"/>
          <p:cNvSpPr txBox="1"/>
          <p:nvPr/>
        </p:nvSpPr>
        <p:spPr>
          <a:xfrm>
            <a:off x="6876256" y="18948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3275856" y="258432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95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004048" y="261716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82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cxnSp>
        <p:nvCxnSpPr>
          <p:cNvPr id="54" name="Rovná spojnica 53"/>
          <p:cNvCxnSpPr>
            <a:stCxn id="9" idx="3"/>
            <a:endCxn id="38" idx="1"/>
          </p:cNvCxnSpPr>
          <p:nvPr/>
        </p:nvCxnSpPr>
        <p:spPr>
          <a:xfrm>
            <a:off x="3481115" y="2101077"/>
            <a:ext cx="760487" cy="10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nica 55"/>
          <p:cNvCxnSpPr>
            <a:stCxn id="38" idx="3"/>
            <a:endCxn id="39" idx="1"/>
          </p:cNvCxnSpPr>
          <p:nvPr/>
        </p:nvCxnSpPr>
        <p:spPr>
          <a:xfrm>
            <a:off x="5148064" y="2111524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BlokTextu 56"/>
          <p:cNvSpPr txBox="1"/>
          <p:nvPr/>
        </p:nvSpPr>
        <p:spPr>
          <a:xfrm>
            <a:off x="1907704" y="232852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793385" y="166249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b2: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a:ff:99:75:9d</a:t>
            </a:r>
          </a:p>
        </p:txBody>
      </p:sp>
      <p:sp>
        <p:nvSpPr>
          <p:cNvPr id="43" name="BlokTextu 42"/>
          <p:cNvSpPr txBox="1"/>
          <p:nvPr/>
        </p:nvSpPr>
        <p:spPr>
          <a:xfrm>
            <a:off x="3706827" y="2290083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b3:ca:ff:91: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5:9e</a:t>
            </a:r>
          </a:p>
        </p:txBody>
      </p:sp>
      <p:sp>
        <p:nvSpPr>
          <p:cNvPr id="44" name="BlokTextu 43"/>
          <p:cNvSpPr txBox="1"/>
          <p:nvPr/>
        </p:nvSpPr>
        <p:spPr>
          <a:xfrm>
            <a:off x="4471295" y="166088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b4: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a:f6:91: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5:88</a:t>
            </a:r>
          </a:p>
        </p:txBody>
      </p:sp>
      <p:sp>
        <p:nvSpPr>
          <p:cNvPr id="45" name="BlokTextu 44"/>
          <p:cNvSpPr txBox="1"/>
          <p:nvPr/>
        </p:nvSpPr>
        <p:spPr>
          <a:xfrm>
            <a:off x="5508104" y="227687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b5: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c:ff:91: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5:33</a:t>
            </a:r>
          </a:p>
        </p:txBody>
      </p:sp>
      <p:sp>
        <p:nvSpPr>
          <p:cNvPr id="46" name="BlokTextu 45"/>
          <p:cNvSpPr txBox="1"/>
          <p:nvPr/>
        </p:nvSpPr>
        <p:spPr>
          <a:xfrm>
            <a:off x="6156176" y="165522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cxnSp>
        <p:nvCxnSpPr>
          <p:cNvPr id="10" name="Rovná spojovacia šípka 9"/>
          <p:cNvCxnSpPr/>
          <p:nvPr/>
        </p:nvCxnSpPr>
        <p:spPr>
          <a:xfrm flipH="1">
            <a:off x="3861358" y="2378224"/>
            <a:ext cx="3261793" cy="2490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2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26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082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57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5" y="216886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53" y="183437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335428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ARP </a:t>
                      </a:r>
                      <a:r>
                        <a:rPr lang="sk-SK" dirty="0" err="1">
                          <a:solidFill>
                            <a:srgbClr val="FF0000"/>
                          </a:solidFill>
                        </a:rPr>
                        <a:t>request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79512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547664" y="2924944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518764" y="3030597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15972" y="3025419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PC52</a:t>
            </a:r>
          </a:p>
        </p:txBody>
      </p:sp>
      <p:cxnSp>
        <p:nvCxnSpPr>
          <p:cNvPr id="17" name="Rovná spojnica 16"/>
          <p:cNvCxnSpPr>
            <a:stCxn id="7" idx="0"/>
          </p:cNvCxnSpPr>
          <p:nvPr/>
        </p:nvCxnSpPr>
        <p:spPr>
          <a:xfrm flipV="1">
            <a:off x="639755" y="2672916"/>
            <a:ext cx="195942" cy="684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endCxn id="8" idx="2"/>
          </p:cNvCxnSpPr>
          <p:nvPr/>
        </p:nvCxnSpPr>
        <p:spPr>
          <a:xfrm flipH="1" flipV="1">
            <a:off x="1229094" y="2672916"/>
            <a:ext cx="374656" cy="648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flipH="1" flipV="1">
            <a:off x="8388424" y="2672916"/>
            <a:ext cx="208216" cy="666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V="1">
            <a:off x="7242276" y="2711354"/>
            <a:ext cx="692917" cy="62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1818432" y="2101077"/>
            <a:ext cx="756221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115616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6455125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7935193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115616" y="1793300"/>
            <a:ext cx="146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ff:ff:ff:ff:ff:ff</a:t>
            </a:r>
            <a:endParaRPr lang="sk-SK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8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0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26" y="2207298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Rovná spojnica 46"/>
          <p:cNvCxnSpPr/>
          <p:nvPr/>
        </p:nvCxnSpPr>
        <p:spPr>
          <a:xfrm>
            <a:off x="6832513" y="2123327"/>
            <a:ext cx="958665" cy="244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BlokTextu 49"/>
          <p:cNvSpPr txBox="1"/>
          <p:nvPr/>
        </p:nvSpPr>
        <p:spPr>
          <a:xfrm>
            <a:off x="6876256" y="18948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3275856" y="258432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95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004048" y="261716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82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cxnSp>
        <p:nvCxnSpPr>
          <p:cNvPr id="54" name="Rovná spojnica 53"/>
          <p:cNvCxnSpPr>
            <a:stCxn id="9" idx="3"/>
            <a:endCxn id="38" idx="1"/>
          </p:cNvCxnSpPr>
          <p:nvPr/>
        </p:nvCxnSpPr>
        <p:spPr>
          <a:xfrm>
            <a:off x="3481115" y="2101077"/>
            <a:ext cx="760487" cy="10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nica 55"/>
          <p:cNvCxnSpPr>
            <a:stCxn id="38" idx="3"/>
            <a:endCxn id="39" idx="1"/>
          </p:cNvCxnSpPr>
          <p:nvPr/>
        </p:nvCxnSpPr>
        <p:spPr>
          <a:xfrm>
            <a:off x="5148064" y="2111524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BlokTextu 56"/>
          <p:cNvSpPr txBox="1"/>
          <p:nvPr/>
        </p:nvSpPr>
        <p:spPr>
          <a:xfrm>
            <a:off x="1907704" y="232852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793385" y="166249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b2: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a:ff:99:75:9d</a:t>
            </a:r>
          </a:p>
        </p:txBody>
      </p:sp>
      <p:sp>
        <p:nvSpPr>
          <p:cNvPr id="43" name="BlokTextu 42"/>
          <p:cNvSpPr txBox="1"/>
          <p:nvPr/>
        </p:nvSpPr>
        <p:spPr>
          <a:xfrm>
            <a:off x="3706827" y="2290083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b3:ca:ff:91: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5:9e</a:t>
            </a:r>
          </a:p>
        </p:txBody>
      </p:sp>
      <p:sp>
        <p:nvSpPr>
          <p:cNvPr id="44" name="BlokTextu 43"/>
          <p:cNvSpPr txBox="1"/>
          <p:nvPr/>
        </p:nvSpPr>
        <p:spPr>
          <a:xfrm>
            <a:off x="4471295" y="166088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b4: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a:f6:91: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5:88</a:t>
            </a:r>
          </a:p>
        </p:txBody>
      </p:sp>
      <p:sp>
        <p:nvSpPr>
          <p:cNvPr id="45" name="BlokTextu 44"/>
          <p:cNvSpPr txBox="1"/>
          <p:nvPr/>
        </p:nvSpPr>
        <p:spPr>
          <a:xfrm>
            <a:off x="5508104" y="227687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b5: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c:ff:91: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5:33</a:t>
            </a:r>
          </a:p>
        </p:txBody>
      </p:sp>
      <p:sp>
        <p:nvSpPr>
          <p:cNvPr id="46" name="BlokTextu 45"/>
          <p:cNvSpPr txBox="1"/>
          <p:nvPr/>
        </p:nvSpPr>
        <p:spPr>
          <a:xfrm>
            <a:off x="6156176" y="165522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cxnSp>
        <p:nvCxnSpPr>
          <p:cNvPr id="10" name="Rovná spojovacia šípka 9"/>
          <p:cNvCxnSpPr/>
          <p:nvPr/>
        </p:nvCxnSpPr>
        <p:spPr>
          <a:xfrm flipH="1">
            <a:off x="3861358" y="2378224"/>
            <a:ext cx="3261793" cy="2490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92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2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26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082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57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5" y="216886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53" y="183437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31526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ARP </a:t>
                      </a:r>
                      <a:r>
                        <a:rPr lang="sk-SK" dirty="0" err="1">
                          <a:solidFill>
                            <a:srgbClr val="FF0000"/>
                          </a:solidFill>
                        </a:rPr>
                        <a:t>reply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79512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547664" y="2924944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518764" y="3030597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15972" y="3025419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PC52</a:t>
            </a:r>
          </a:p>
        </p:txBody>
      </p:sp>
      <p:cxnSp>
        <p:nvCxnSpPr>
          <p:cNvPr id="17" name="Rovná spojnica 16"/>
          <p:cNvCxnSpPr>
            <a:stCxn id="7" idx="0"/>
          </p:cNvCxnSpPr>
          <p:nvPr/>
        </p:nvCxnSpPr>
        <p:spPr>
          <a:xfrm flipV="1">
            <a:off x="639755" y="2672916"/>
            <a:ext cx="195942" cy="684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endCxn id="8" idx="2"/>
          </p:cNvCxnSpPr>
          <p:nvPr/>
        </p:nvCxnSpPr>
        <p:spPr>
          <a:xfrm flipH="1" flipV="1">
            <a:off x="1229094" y="2672916"/>
            <a:ext cx="374656" cy="648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flipH="1" flipV="1">
            <a:off x="8388424" y="2672916"/>
            <a:ext cx="208216" cy="666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V="1">
            <a:off x="7242276" y="2711354"/>
            <a:ext cx="692917" cy="62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1818432" y="2101077"/>
            <a:ext cx="756221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115616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6455125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7935193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115616" y="1793300"/>
            <a:ext cx="146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dirty="0">
                <a:latin typeface="Calibri" pitchFamily="34" charset="0"/>
                <a:cs typeface="Calibri" pitchFamily="34" charset="0"/>
              </a:rPr>
              <a:t>9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pic>
        <p:nvPicPr>
          <p:cNvPr id="38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0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26" y="2207298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Rovná spojnica 46"/>
          <p:cNvCxnSpPr/>
          <p:nvPr/>
        </p:nvCxnSpPr>
        <p:spPr>
          <a:xfrm>
            <a:off x="6832513" y="2123327"/>
            <a:ext cx="958665" cy="244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BlokTextu 49"/>
          <p:cNvSpPr txBox="1"/>
          <p:nvPr/>
        </p:nvSpPr>
        <p:spPr>
          <a:xfrm>
            <a:off x="6876256" y="18948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3275856" y="258432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95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004048" y="261716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82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cxnSp>
        <p:nvCxnSpPr>
          <p:cNvPr id="54" name="Rovná spojnica 53"/>
          <p:cNvCxnSpPr>
            <a:stCxn id="9" idx="3"/>
            <a:endCxn id="38" idx="1"/>
          </p:cNvCxnSpPr>
          <p:nvPr/>
        </p:nvCxnSpPr>
        <p:spPr>
          <a:xfrm>
            <a:off x="3481115" y="2101077"/>
            <a:ext cx="760487" cy="10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nica 55"/>
          <p:cNvCxnSpPr>
            <a:stCxn id="38" idx="3"/>
            <a:endCxn id="39" idx="1"/>
          </p:cNvCxnSpPr>
          <p:nvPr/>
        </p:nvCxnSpPr>
        <p:spPr>
          <a:xfrm>
            <a:off x="5148064" y="2111524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BlokTextu 56"/>
          <p:cNvSpPr txBox="1"/>
          <p:nvPr/>
        </p:nvSpPr>
        <p:spPr>
          <a:xfrm>
            <a:off x="1907704" y="232852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793385" y="166249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b2: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a:ff:99:75:9d</a:t>
            </a:r>
          </a:p>
        </p:txBody>
      </p:sp>
      <p:sp>
        <p:nvSpPr>
          <p:cNvPr id="43" name="BlokTextu 42"/>
          <p:cNvSpPr txBox="1"/>
          <p:nvPr/>
        </p:nvSpPr>
        <p:spPr>
          <a:xfrm>
            <a:off x="3706827" y="2290083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b3:ca:ff:91: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5:9e</a:t>
            </a:r>
          </a:p>
        </p:txBody>
      </p:sp>
      <p:sp>
        <p:nvSpPr>
          <p:cNvPr id="44" name="BlokTextu 43"/>
          <p:cNvSpPr txBox="1"/>
          <p:nvPr/>
        </p:nvSpPr>
        <p:spPr>
          <a:xfrm>
            <a:off x="4471295" y="166088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b4: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a:f6:91: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5:88</a:t>
            </a:r>
          </a:p>
        </p:txBody>
      </p:sp>
      <p:sp>
        <p:nvSpPr>
          <p:cNvPr id="45" name="BlokTextu 44"/>
          <p:cNvSpPr txBox="1"/>
          <p:nvPr/>
        </p:nvSpPr>
        <p:spPr>
          <a:xfrm>
            <a:off x="5508104" y="227687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b5: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c:ff:91: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5:33</a:t>
            </a:r>
          </a:p>
        </p:txBody>
      </p:sp>
      <p:sp>
        <p:nvSpPr>
          <p:cNvPr id="46" name="BlokTextu 45"/>
          <p:cNvSpPr txBox="1"/>
          <p:nvPr/>
        </p:nvSpPr>
        <p:spPr>
          <a:xfrm>
            <a:off x="6156176" y="165522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cxnSp>
        <p:nvCxnSpPr>
          <p:cNvPr id="10" name="Rovná spojovacia šípka 9"/>
          <p:cNvCxnSpPr/>
          <p:nvPr/>
        </p:nvCxnSpPr>
        <p:spPr>
          <a:xfrm flipH="1">
            <a:off x="3861358" y="2378224"/>
            <a:ext cx="3261793" cy="2490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45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2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26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082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57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5" y="216886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53" y="183437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026031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PING (ICMP)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79512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547664" y="2924944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518764" y="3030597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15972" y="3025419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PC52</a:t>
            </a:r>
          </a:p>
        </p:txBody>
      </p:sp>
      <p:cxnSp>
        <p:nvCxnSpPr>
          <p:cNvPr id="17" name="Rovná spojnica 16"/>
          <p:cNvCxnSpPr>
            <a:stCxn id="7" idx="0"/>
          </p:cNvCxnSpPr>
          <p:nvPr/>
        </p:nvCxnSpPr>
        <p:spPr>
          <a:xfrm flipV="1">
            <a:off x="639755" y="2672916"/>
            <a:ext cx="195942" cy="684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endCxn id="8" idx="2"/>
          </p:cNvCxnSpPr>
          <p:nvPr/>
        </p:nvCxnSpPr>
        <p:spPr>
          <a:xfrm flipH="1" flipV="1">
            <a:off x="1229094" y="2672916"/>
            <a:ext cx="374656" cy="648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flipH="1" flipV="1">
            <a:off x="8388424" y="2672916"/>
            <a:ext cx="208216" cy="666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V="1">
            <a:off x="7242276" y="2711354"/>
            <a:ext cx="692917" cy="62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1818432" y="2101077"/>
            <a:ext cx="756221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115616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6455125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7935193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115616" y="1793300"/>
            <a:ext cx="146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9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dirty="0">
                <a:latin typeface="Calibri" pitchFamily="34" charset="0"/>
                <a:cs typeface="Calibri" pitchFamily="34" charset="0"/>
              </a:rPr>
              <a:t>9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8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0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26" y="2207298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Rovná spojnica 46"/>
          <p:cNvCxnSpPr/>
          <p:nvPr/>
        </p:nvCxnSpPr>
        <p:spPr>
          <a:xfrm>
            <a:off x="6832513" y="2123327"/>
            <a:ext cx="958665" cy="244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BlokTextu 49"/>
          <p:cNvSpPr txBox="1"/>
          <p:nvPr/>
        </p:nvSpPr>
        <p:spPr>
          <a:xfrm>
            <a:off x="6876256" y="18948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3275856" y="258432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95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004048" y="261716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82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cxnSp>
        <p:nvCxnSpPr>
          <p:cNvPr id="54" name="Rovná spojnica 53"/>
          <p:cNvCxnSpPr>
            <a:stCxn id="9" idx="3"/>
            <a:endCxn id="38" idx="1"/>
          </p:cNvCxnSpPr>
          <p:nvPr/>
        </p:nvCxnSpPr>
        <p:spPr>
          <a:xfrm>
            <a:off x="3481115" y="2101077"/>
            <a:ext cx="760487" cy="10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nica 55"/>
          <p:cNvCxnSpPr>
            <a:stCxn id="38" idx="3"/>
            <a:endCxn id="39" idx="1"/>
          </p:cNvCxnSpPr>
          <p:nvPr/>
        </p:nvCxnSpPr>
        <p:spPr>
          <a:xfrm>
            <a:off x="5148064" y="2111524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BlokTextu 56"/>
          <p:cNvSpPr txBox="1"/>
          <p:nvPr/>
        </p:nvSpPr>
        <p:spPr>
          <a:xfrm>
            <a:off x="1907704" y="232852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793385" y="166249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b2: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a:ff:99:75:9d</a:t>
            </a:r>
          </a:p>
        </p:txBody>
      </p:sp>
      <p:sp>
        <p:nvSpPr>
          <p:cNvPr id="43" name="BlokTextu 42"/>
          <p:cNvSpPr txBox="1"/>
          <p:nvPr/>
        </p:nvSpPr>
        <p:spPr>
          <a:xfrm>
            <a:off x="3706827" y="2290083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b3:ca:ff:91: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5:9e</a:t>
            </a:r>
          </a:p>
        </p:txBody>
      </p:sp>
      <p:sp>
        <p:nvSpPr>
          <p:cNvPr id="44" name="BlokTextu 43"/>
          <p:cNvSpPr txBox="1"/>
          <p:nvPr/>
        </p:nvSpPr>
        <p:spPr>
          <a:xfrm>
            <a:off x="4471295" y="166088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b4: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a:f6:91: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5:88</a:t>
            </a:r>
          </a:p>
        </p:txBody>
      </p:sp>
      <p:sp>
        <p:nvSpPr>
          <p:cNvPr id="45" name="BlokTextu 44"/>
          <p:cNvSpPr txBox="1"/>
          <p:nvPr/>
        </p:nvSpPr>
        <p:spPr>
          <a:xfrm>
            <a:off x="5508104" y="227687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b5: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c:ff:91: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5:33</a:t>
            </a:r>
          </a:p>
        </p:txBody>
      </p:sp>
      <p:sp>
        <p:nvSpPr>
          <p:cNvPr id="46" name="BlokTextu 45"/>
          <p:cNvSpPr txBox="1"/>
          <p:nvPr/>
        </p:nvSpPr>
        <p:spPr>
          <a:xfrm>
            <a:off x="6156176" y="165522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cxnSp>
        <p:nvCxnSpPr>
          <p:cNvPr id="10" name="Rovná spojovacia šípka 9"/>
          <p:cNvCxnSpPr/>
          <p:nvPr/>
        </p:nvCxnSpPr>
        <p:spPr>
          <a:xfrm flipH="1">
            <a:off x="3861358" y="2378224"/>
            <a:ext cx="3261793" cy="2490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33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ARP </a:t>
            </a:r>
            <a:r>
              <a:rPr lang="sk-SK" dirty="0" err="1"/>
              <a:t>cache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arp</a:t>
            </a:r>
            <a:r>
              <a:rPr lang="sk-SK" dirty="0"/>
              <a:t> -a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7" y="2636912"/>
            <a:ext cx="644842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578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Smerovacia tabuľka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WIN: </a:t>
            </a:r>
            <a:r>
              <a:rPr lang="sk-SK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route</a:t>
            </a:r>
            <a:r>
              <a:rPr lang="sk-SK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print</a:t>
            </a:r>
            <a:endParaRPr lang="sk-SK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3584252" cy="486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057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Default </a:t>
            </a:r>
            <a:r>
              <a:rPr lang="sk-SK" dirty="0" err="1"/>
              <a:t>gateway</a:t>
            </a:r>
            <a:endParaRPr lang="sk-SK" dirty="0"/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26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082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57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5" y="216886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53" y="183437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741364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PING (ICMP)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79512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547664" y="2924944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518764" y="3030597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15972" y="3025419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PC52</a:t>
            </a:r>
          </a:p>
        </p:txBody>
      </p:sp>
      <p:cxnSp>
        <p:nvCxnSpPr>
          <p:cNvPr id="17" name="Rovná spojnica 16"/>
          <p:cNvCxnSpPr>
            <a:stCxn id="7" idx="0"/>
          </p:cNvCxnSpPr>
          <p:nvPr/>
        </p:nvCxnSpPr>
        <p:spPr>
          <a:xfrm flipV="1">
            <a:off x="639755" y="2672916"/>
            <a:ext cx="195942" cy="684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endCxn id="8" idx="2"/>
          </p:cNvCxnSpPr>
          <p:nvPr/>
        </p:nvCxnSpPr>
        <p:spPr>
          <a:xfrm flipH="1" flipV="1">
            <a:off x="1229094" y="2672916"/>
            <a:ext cx="374656" cy="648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flipH="1" flipV="1">
            <a:off x="8388424" y="2672916"/>
            <a:ext cx="208216" cy="666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V="1">
            <a:off x="7242276" y="2711354"/>
            <a:ext cx="692917" cy="62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1818432" y="2101077"/>
            <a:ext cx="756221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115616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6455125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7935193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115616" y="1793300"/>
            <a:ext cx="146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9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Calibri" pitchFamily="34" charset="0"/>
                <a:cs typeface="Calibri" pitchFamily="34" charset="0"/>
              </a:rPr>
              <a:t>MAC ADDR. GW</a:t>
            </a:r>
          </a:p>
        </p:txBody>
      </p:sp>
      <p:pic>
        <p:nvPicPr>
          <p:cNvPr id="3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26" y="2207298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Rovná spojnica 46"/>
          <p:cNvCxnSpPr/>
          <p:nvPr/>
        </p:nvCxnSpPr>
        <p:spPr>
          <a:xfrm>
            <a:off x="6832513" y="2123327"/>
            <a:ext cx="958665" cy="244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BlokTextu 49"/>
          <p:cNvSpPr txBox="1"/>
          <p:nvPr/>
        </p:nvSpPr>
        <p:spPr>
          <a:xfrm>
            <a:off x="6876256" y="18948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cxnSp>
        <p:nvCxnSpPr>
          <p:cNvPr id="54" name="Rovná spojnica 53"/>
          <p:cNvCxnSpPr>
            <a:stCxn id="9" idx="3"/>
          </p:cNvCxnSpPr>
          <p:nvPr/>
        </p:nvCxnSpPr>
        <p:spPr>
          <a:xfrm>
            <a:off x="3481115" y="2101077"/>
            <a:ext cx="1738957" cy="1541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BlokTextu 56"/>
          <p:cNvSpPr txBox="1"/>
          <p:nvPr/>
        </p:nvSpPr>
        <p:spPr>
          <a:xfrm>
            <a:off x="1907704" y="232852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793385" y="166249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b2: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a:ff:99:75:9d</a:t>
            </a:r>
          </a:p>
        </p:txBody>
      </p:sp>
      <p:sp>
        <p:nvSpPr>
          <p:cNvPr id="46" name="BlokTextu 45"/>
          <p:cNvSpPr txBox="1"/>
          <p:nvPr/>
        </p:nvSpPr>
        <p:spPr>
          <a:xfrm>
            <a:off x="6156176" y="165522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pic>
        <p:nvPicPr>
          <p:cNvPr id="48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613" y="3408305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9" name="Rovná spojnica 48"/>
          <p:cNvCxnSpPr>
            <a:endCxn id="48" idx="1"/>
          </p:cNvCxnSpPr>
          <p:nvPr/>
        </p:nvCxnSpPr>
        <p:spPr>
          <a:xfrm>
            <a:off x="1603750" y="2617168"/>
            <a:ext cx="1380863" cy="1057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3" name="Picture 25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295" y="3584517"/>
            <a:ext cx="1922087" cy="128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BlokTextu 17"/>
          <p:cNvSpPr txBox="1"/>
          <p:nvPr/>
        </p:nvSpPr>
        <p:spPr>
          <a:xfrm>
            <a:off x="4860033" y="4077072"/>
            <a:ext cx="1225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INTERNET</a:t>
            </a:r>
          </a:p>
        </p:txBody>
      </p:sp>
      <p:cxnSp>
        <p:nvCxnSpPr>
          <p:cNvPr id="22" name="Rovná spojnica 21"/>
          <p:cNvCxnSpPr>
            <a:stCxn id="48" idx="3"/>
          </p:cNvCxnSpPr>
          <p:nvPr/>
        </p:nvCxnSpPr>
        <p:spPr>
          <a:xfrm>
            <a:off x="3891075" y="3675005"/>
            <a:ext cx="803758" cy="266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ovná spojnica 31"/>
          <p:cNvCxnSpPr>
            <a:stCxn id="39" idx="1"/>
          </p:cNvCxnSpPr>
          <p:nvPr/>
        </p:nvCxnSpPr>
        <p:spPr>
          <a:xfrm flipH="1">
            <a:off x="5580112" y="2111524"/>
            <a:ext cx="360040" cy="14729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BlokTextu 54"/>
          <p:cNvSpPr txBox="1"/>
          <p:nvPr/>
        </p:nvSpPr>
        <p:spPr>
          <a:xfrm>
            <a:off x="2535626" y="3215263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de:bb:f1:88: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c:24</a:t>
            </a:r>
          </a:p>
        </p:txBody>
      </p:sp>
      <p:sp>
        <p:nvSpPr>
          <p:cNvPr id="58" name="BlokTextu 57"/>
          <p:cNvSpPr txBox="1"/>
          <p:nvPr/>
        </p:nvSpPr>
        <p:spPr>
          <a:xfrm>
            <a:off x="7236295" y="5628027"/>
            <a:ext cx="1631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</p:txBody>
      </p:sp>
      <p:sp>
        <p:nvSpPr>
          <p:cNvPr id="59" name="BlokTextu 58"/>
          <p:cNvSpPr txBox="1"/>
          <p:nvPr/>
        </p:nvSpPr>
        <p:spPr>
          <a:xfrm>
            <a:off x="7195911" y="6053083"/>
            <a:ext cx="1696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de:bb:f1:88:</a:t>
            </a:r>
            <a:r>
              <a:rPr lang="en-US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c:24</a:t>
            </a:r>
          </a:p>
        </p:txBody>
      </p:sp>
      <p:cxnSp>
        <p:nvCxnSpPr>
          <p:cNvPr id="41" name="Rovná spojovacia šípka 40"/>
          <p:cNvCxnSpPr>
            <a:stCxn id="58" idx="1"/>
          </p:cNvCxnSpPr>
          <p:nvPr/>
        </p:nvCxnSpPr>
        <p:spPr>
          <a:xfrm flipH="1">
            <a:off x="6768244" y="5781916"/>
            <a:ext cx="468051" cy="104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ovná spojovacia šípka 60"/>
          <p:cNvCxnSpPr>
            <a:stCxn id="59" idx="1"/>
          </p:cNvCxnSpPr>
          <p:nvPr/>
        </p:nvCxnSpPr>
        <p:spPr>
          <a:xfrm flipH="1" flipV="1">
            <a:off x="6768244" y="6103097"/>
            <a:ext cx="427667" cy="103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46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Nastavenie predvolenej brány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45093"/>
            <a:ext cx="394335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45093"/>
            <a:ext cx="394335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096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Viac rozhraní (WIN)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394335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3584252" cy="486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65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3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Obsah</a:t>
            </a:r>
            <a:r>
              <a:rPr lang="en-US" dirty="0"/>
              <a:t> </a:t>
            </a:r>
            <a:r>
              <a:rPr lang="en-US" dirty="0" err="1"/>
              <a:t>prezent</a:t>
            </a:r>
            <a:r>
              <a:rPr lang="sk-SK" dirty="0" err="1"/>
              <a:t>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k-SK" dirty="0"/>
              <a:t>LAN </a:t>
            </a:r>
            <a:r>
              <a:rPr lang="en-US" dirty="0"/>
              <a:t>/</a:t>
            </a:r>
            <a:r>
              <a:rPr lang="sk-SK" dirty="0"/>
              <a:t> WAN komunikácia</a:t>
            </a:r>
          </a:p>
          <a:p>
            <a:pPr lvl="1"/>
            <a:r>
              <a:rPr lang="sk-SK" dirty="0"/>
              <a:t>význam IP – MAC na príklade</a:t>
            </a:r>
            <a:endParaRPr lang="en-US" dirty="0"/>
          </a:p>
          <a:p>
            <a:pPr lvl="1"/>
            <a:r>
              <a:rPr lang="en-US" dirty="0"/>
              <a:t>ARP </a:t>
            </a:r>
          </a:p>
          <a:p>
            <a:pPr lvl="1"/>
            <a:r>
              <a:rPr lang="en-US" dirty="0" err="1"/>
              <a:t>Smerovacia</a:t>
            </a:r>
            <a:r>
              <a:rPr lang="en-US" dirty="0"/>
              <a:t> </a:t>
            </a:r>
            <a:r>
              <a:rPr lang="en-US" dirty="0" err="1"/>
              <a:t>tabu</a:t>
            </a:r>
            <a:r>
              <a:rPr lang="sk-SK" dirty="0" err="1"/>
              <a:t>ľka</a:t>
            </a:r>
            <a:r>
              <a:rPr lang="sk-SK" dirty="0"/>
              <a:t> PC</a:t>
            </a:r>
          </a:p>
        </p:txBody>
      </p:sp>
    </p:spTree>
    <p:extLst>
      <p:ext uri="{BB962C8B-B14F-4D97-AF65-F5344CB8AC3E}">
        <p14:creationId xmlns:p14="http://schemas.microsoft.com/office/powerpoint/2010/main" val="3810306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51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1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045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53" y="2314667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04796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512408" y="3474301"/>
            <a:ext cx="55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...</a:t>
            </a: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32870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PING (ICMP)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340566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691680" y="2987660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5220072" y="2996952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6588224" y="2996952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PC12</a:t>
            </a:r>
          </a:p>
        </p:txBody>
      </p:sp>
      <p:cxnSp>
        <p:nvCxnSpPr>
          <p:cNvPr id="17" name="Rovná spojnica 16"/>
          <p:cNvCxnSpPr>
            <a:stCxn id="7" idx="0"/>
            <a:endCxn id="8" idx="1"/>
          </p:cNvCxnSpPr>
          <p:nvPr/>
        </p:nvCxnSpPr>
        <p:spPr>
          <a:xfrm flipV="1">
            <a:off x="639755" y="2566695"/>
            <a:ext cx="2539698" cy="790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stCxn id="13" idx="2"/>
          </p:cNvCxnSpPr>
          <p:nvPr/>
        </p:nvCxnSpPr>
        <p:spPr>
          <a:xfrm flipV="1">
            <a:off x="1971903" y="2818723"/>
            <a:ext cx="1207550" cy="538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>
            <a:stCxn id="14" idx="2"/>
          </p:cNvCxnSpPr>
          <p:nvPr/>
        </p:nvCxnSpPr>
        <p:spPr>
          <a:xfrm flipH="1" flipV="1">
            <a:off x="4067944" y="2818723"/>
            <a:ext cx="1504359" cy="5475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>
            <a:stCxn id="15" idx="2"/>
            <a:endCxn id="8" idx="3"/>
          </p:cNvCxnSpPr>
          <p:nvPr/>
        </p:nvCxnSpPr>
        <p:spPr>
          <a:xfrm flipH="1" flipV="1">
            <a:off x="4358130" y="2566695"/>
            <a:ext cx="2582325" cy="799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>
            <a:off x="770383" y="4581128"/>
            <a:ext cx="130629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4358130" y="2314667"/>
            <a:ext cx="2878166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17416" y="213000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libri" pitchFamily="34" charset="0"/>
                <a:cs typeface="Calibri" pitchFamily="34" charset="0"/>
              </a:rPr>
              <a:t>cmd</a:t>
            </a:r>
            <a:r>
              <a:rPr lang="en-US" dirty="0">
                <a:latin typeface="Calibri" pitchFamily="34" charset="0"/>
                <a:cs typeface="Calibri" pitchFamily="34" charset="0"/>
              </a:rPr>
              <a:t>&gt; ping 192.168.10.12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331640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4820123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192.168.10.12</a:t>
            </a: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6300191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192.168.10.13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6003198" y="1894078"/>
            <a:ext cx="117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cxnSp>
        <p:nvCxnSpPr>
          <p:cNvPr id="33" name="Rovná spojovacia šípka 32"/>
          <p:cNvCxnSpPr/>
          <p:nvPr/>
        </p:nvCxnSpPr>
        <p:spPr>
          <a:xfrm>
            <a:off x="835697" y="4509120"/>
            <a:ext cx="4384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192.168.10.12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0a:af:fb:9h:12:9e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5523615" y="5867980"/>
            <a:ext cx="488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?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1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045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53" y="2314667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04796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512408" y="3474301"/>
            <a:ext cx="55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...</a:t>
            </a: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766088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ARP</a:t>
                      </a:r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k-SK" dirty="0" err="1">
                          <a:solidFill>
                            <a:srgbClr val="FF0000"/>
                          </a:solidFill>
                        </a:rPr>
                        <a:t>request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340566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691680" y="2987660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5220072" y="2996952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6588224" y="2996952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PC12</a:t>
            </a:r>
          </a:p>
        </p:txBody>
      </p:sp>
      <p:cxnSp>
        <p:nvCxnSpPr>
          <p:cNvPr id="17" name="Rovná spojnica 16"/>
          <p:cNvCxnSpPr>
            <a:stCxn id="7" idx="0"/>
            <a:endCxn id="8" idx="1"/>
          </p:cNvCxnSpPr>
          <p:nvPr/>
        </p:nvCxnSpPr>
        <p:spPr>
          <a:xfrm flipV="1">
            <a:off x="639755" y="2566695"/>
            <a:ext cx="2539698" cy="790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stCxn id="13" idx="2"/>
          </p:cNvCxnSpPr>
          <p:nvPr/>
        </p:nvCxnSpPr>
        <p:spPr>
          <a:xfrm flipV="1">
            <a:off x="1971903" y="2818723"/>
            <a:ext cx="1207550" cy="538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>
            <a:stCxn id="14" idx="2"/>
          </p:cNvCxnSpPr>
          <p:nvPr/>
        </p:nvCxnSpPr>
        <p:spPr>
          <a:xfrm flipH="1" flipV="1">
            <a:off x="4067944" y="2818723"/>
            <a:ext cx="1504359" cy="5475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>
            <a:stCxn id="15" idx="2"/>
            <a:endCxn id="8" idx="3"/>
          </p:cNvCxnSpPr>
          <p:nvPr/>
        </p:nvCxnSpPr>
        <p:spPr>
          <a:xfrm flipH="1" flipV="1">
            <a:off x="4358130" y="2566695"/>
            <a:ext cx="2582325" cy="799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>
            <a:off x="770383" y="4581128"/>
            <a:ext cx="130629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4358130" y="2314667"/>
            <a:ext cx="2878166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17416" y="213000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libri" pitchFamily="34" charset="0"/>
                <a:cs typeface="Calibri" pitchFamily="34" charset="0"/>
              </a:rPr>
              <a:t>cmd</a:t>
            </a:r>
            <a:r>
              <a:rPr lang="en-US" dirty="0">
                <a:latin typeface="Calibri" pitchFamily="34" charset="0"/>
                <a:cs typeface="Calibri" pitchFamily="34" charset="0"/>
              </a:rPr>
              <a:t>&gt; ping 192.168.10.12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331640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4820123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192.168.10.12</a:t>
            </a: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6300191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192.168.10.13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6003198" y="1894078"/>
            <a:ext cx="117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cxnSp>
        <p:nvCxnSpPr>
          <p:cNvPr id="33" name="Rovná spojovacia šípka 32"/>
          <p:cNvCxnSpPr/>
          <p:nvPr/>
        </p:nvCxnSpPr>
        <p:spPr>
          <a:xfrm>
            <a:off x="835697" y="4509120"/>
            <a:ext cx="4384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192.168.10.12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0a:af:fb:9h:12:9e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820123" y="5805264"/>
            <a:ext cx="1624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ff:ff:ff:ff:ff:ff</a:t>
            </a:r>
            <a:endParaRPr lang="sk-SK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205815" y="4653136"/>
            <a:ext cx="768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ARP – Address Resolution Protocol – z</a:t>
            </a:r>
            <a:r>
              <a:rPr lang="sk-SK" dirty="0">
                <a:latin typeface="Calibri" pitchFamily="34" charset="0"/>
                <a:cs typeface="Calibri" pitchFamily="34" charset="0"/>
              </a:rPr>
              <a:t>ískanie MAC adresy na základe IP adresy</a:t>
            </a:r>
          </a:p>
        </p:txBody>
      </p:sp>
    </p:spTree>
    <p:extLst>
      <p:ext uri="{BB962C8B-B14F-4D97-AF65-F5344CB8AC3E}">
        <p14:creationId xmlns:p14="http://schemas.microsoft.com/office/powerpoint/2010/main" val="344294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1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045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53" y="2314667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04796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512408" y="3474301"/>
            <a:ext cx="55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...</a:t>
            </a: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21393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ARP</a:t>
                      </a:r>
                      <a:r>
                        <a:rPr lang="sk-SK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k-SK" dirty="0" err="1">
                          <a:solidFill>
                            <a:srgbClr val="FF0000"/>
                          </a:solidFill>
                        </a:rPr>
                        <a:t>reply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340566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691680" y="2987660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5220072" y="2996952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6588224" y="2996952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PC12</a:t>
            </a:r>
          </a:p>
        </p:txBody>
      </p:sp>
      <p:cxnSp>
        <p:nvCxnSpPr>
          <p:cNvPr id="17" name="Rovná spojnica 16"/>
          <p:cNvCxnSpPr>
            <a:stCxn id="7" idx="0"/>
            <a:endCxn id="8" idx="1"/>
          </p:cNvCxnSpPr>
          <p:nvPr/>
        </p:nvCxnSpPr>
        <p:spPr>
          <a:xfrm flipV="1">
            <a:off x="639755" y="2566695"/>
            <a:ext cx="2539698" cy="790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stCxn id="13" idx="2"/>
          </p:cNvCxnSpPr>
          <p:nvPr/>
        </p:nvCxnSpPr>
        <p:spPr>
          <a:xfrm flipV="1">
            <a:off x="1971903" y="2818723"/>
            <a:ext cx="1207550" cy="538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>
            <a:stCxn id="14" idx="2"/>
          </p:cNvCxnSpPr>
          <p:nvPr/>
        </p:nvCxnSpPr>
        <p:spPr>
          <a:xfrm flipH="1" flipV="1">
            <a:off x="4067944" y="2818723"/>
            <a:ext cx="1504359" cy="5475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>
            <a:stCxn id="15" idx="2"/>
            <a:endCxn id="8" idx="3"/>
          </p:cNvCxnSpPr>
          <p:nvPr/>
        </p:nvCxnSpPr>
        <p:spPr>
          <a:xfrm flipH="1" flipV="1">
            <a:off x="4358130" y="2566695"/>
            <a:ext cx="2582325" cy="799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>
            <a:off x="770383" y="4581128"/>
            <a:ext cx="130629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4358130" y="2314667"/>
            <a:ext cx="2878166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17416" y="213000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libri" pitchFamily="34" charset="0"/>
                <a:cs typeface="Calibri" pitchFamily="34" charset="0"/>
              </a:rPr>
              <a:t>cmd</a:t>
            </a:r>
            <a:r>
              <a:rPr lang="en-US" dirty="0">
                <a:latin typeface="Calibri" pitchFamily="34" charset="0"/>
                <a:cs typeface="Calibri" pitchFamily="34" charset="0"/>
              </a:rPr>
              <a:t>&gt; ping 192.168.10.12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331640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4820123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192.168.10.12</a:t>
            </a: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6300191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192.168.10.13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6003198" y="1894078"/>
            <a:ext cx="117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cxnSp>
        <p:nvCxnSpPr>
          <p:cNvPr id="33" name="Rovná spojovacia šípka 32"/>
          <p:cNvCxnSpPr/>
          <p:nvPr/>
        </p:nvCxnSpPr>
        <p:spPr>
          <a:xfrm>
            <a:off x="835697" y="4509120"/>
            <a:ext cx="4384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dirty="0">
                <a:latin typeface="Calibri" pitchFamily="34" charset="0"/>
                <a:cs typeface="Calibri" pitchFamily="34" charset="0"/>
              </a:rPr>
              <a:t>12</a:t>
            </a: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0a:af:fb:9h:12:9e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205815" y="4653136"/>
            <a:ext cx="768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ARP – Address Resolution Protocol – z</a:t>
            </a:r>
            <a:r>
              <a:rPr lang="sk-SK" dirty="0">
                <a:latin typeface="Calibri" pitchFamily="34" charset="0"/>
                <a:cs typeface="Calibri" pitchFamily="34" charset="0"/>
              </a:rPr>
              <a:t>ískanie MAC adresy na základe IP adresy</a:t>
            </a:r>
          </a:p>
        </p:txBody>
      </p:sp>
      <p:sp>
        <p:nvSpPr>
          <p:cNvPr id="38" name="BlokTextu 37"/>
          <p:cNvSpPr txBox="1"/>
          <p:nvPr/>
        </p:nvSpPr>
        <p:spPr>
          <a:xfrm>
            <a:off x="2699793" y="580526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01:dd:f5:90:15:99</a:t>
            </a:r>
          </a:p>
        </p:txBody>
      </p:sp>
    </p:spTree>
    <p:extLst>
      <p:ext uri="{BB962C8B-B14F-4D97-AF65-F5344CB8AC3E}">
        <p14:creationId xmlns:p14="http://schemas.microsoft.com/office/powerpoint/2010/main" val="128081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1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045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53" y="2314667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04796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512408" y="3474301"/>
            <a:ext cx="55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...</a:t>
            </a: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749851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PING (ICMP)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340566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691680" y="2987660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5220072" y="2996952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6588224" y="2996952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PC12</a:t>
            </a:r>
          </a:p>
        </p:txBody>
      </p:sp>
      <p:cxnSp>
        <p:nvCxnSpPr>
          <p:cNvPr id="17" name="Rovná spojnica 16"/>
          <p:cNvCxnSpPr>
            <a:stCxn id="7" idx="0"/>
            <a:endCxn id="8" idx="1"/>
          </p:cNvCxnSpPr>
          <p:nvPr/>
        </p:nvCxnSpPr>
        <p:spPr>
          <a:xfrm flipV="1">
            <a:off x="639755" y="2566695"/>
            <a:ext cx="2539698" cy="790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stCxn id="13" idx="2"/>
          </p:cNvCxnSpPr>
          <p:nvPr/>
        </p:nvCxnSpPr>
        <p:spPr>
          <a:xfrm flipV="1">
            <a:off x="1971903" y="2818723"/>
            <a:ext cx="1207550" cy="5382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>
            <a:stCxn id="14" idx="2"/>
          </p:cNvCxnSpPr>
          <p:nvPr/>
        </p:nvCxnSpPr>
        <p:spPr>
          <a:xfrm flipH="1" flipV="1">
            <a:off x="4067944" y="2818723"/>
            <a:ext cx="1504359" cy="5475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>
            <a:stCxn id="15" idx="2"/>
            <a:endCxn id="8" idx="3"/>
          </p:cNvCxnSpPr>
          <p:nvPr/>
        </p:nvCxnSpPr>
        <p:spPr>
          <a:xfrm flipH="1" flipV="1">
            <a:off x="4358130" y="2566695"/>
            <a:ext cx="2582325" cy="799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>
            <a:off x="770383" y="4581128"/>
            <a:ext cx="130629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4358130" y="2314667"/>
            <a:ext cx="2878166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17416" y="213000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libri" pitchFamily="34" charset="0"/>
                <a:cs typeface="Calibri" pitchFamily="34" charset="0"/>
              </a:rPr>
              <a:t>cmd</a:t>
            </a:r>
            <a:r>
              <a:rPr lang="en-US" dirty="0">
                <a:latin typeface="Calibri" pitchFamily="34" charset="0"/>
                <a:cs typeface="Calibri" pitchFamily="34" charset="0"/>
              </a:rPr>
              <a:t>&gt; ping 192.168.10.12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331640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4820123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192.168.10.12</a:t>
            </a: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6300191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192.168.10.13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6003198" y="1894078"/>
            <a:ext cx="117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cxnSp>
        <p:nvCxnSpPr>
          <p:cNvPr id="33" name="Rovná spojovacia šípka 32"/>
          <p:cNvCxnSpPr/>
          <p:nvPr/>
        </p:nvCxnSpPr>
        <p:spPr>
          <a:xfrm>
            <a:off x="835697" y="4509120"/>
            <a:ext cx="43843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192.168.10.12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0a:af:fb:9h:12:9e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:f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:9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:1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:9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</a:t>
            </a:r>
            <a:endParaRPr lang="sk-SK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sk-SK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6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2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26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082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57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5" y="216886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53" y="183437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91809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PING (ICMP)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79512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547664" y="2924944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518764" y="3030597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15972" y="3025419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PC52</a:t>
            </a:r>
          </a:p>
        </p:txBody>
      </p:sp>
      <p:cxnSp>
        <p:nvCxnSpPr>
          <p:cNvPr id="17" name="Rovná spojnica 16"/>
          <p:cNvCxnSpPr>
            <a:stCxn id="7" idx="0"/>
          </p:cNvCxnSpPr>
          <p:nvPr/>
        </p:nvCxnSpPr>
        <p:spPr>
          <a:xfrm flipV="1">
            <a:off x="639755" y="2672916"/>
            <a:ext cx="195942" cy="684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endCxn id="8" idx="2"/>
          </p:cNvCxnSpPr>
          <p:nvPr/>
        </p:nvCxnSpPr>
        <p:spPr>
          <a:xfrm flipH="1" flipV="1">
            <a:off x="1229094" y="2672916"/>
            <a:ext cx="374656" cy="648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flipH="1" flipV="1">
            <a:off x="8388424" y="2672916"/>
            <a:ext cx="208216" cy="666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V="1">
            <a:off x="7242276" y="2711354"/>
            <a:ext cx="692917" cy="62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>
            <a:off x="770383" y="4581128"/>
            <a:ext cx="130629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1818432" y="2101077"/>
            <a:ext cx="756221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2302671" y="458112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libri" pitchFamily="34" charset="0"/>
                <a:cs typeface="Calibri" pitchFamily="34" charset="0"/>
              </a:rPr>
              <a:t>cmd</a:t>
            </a:r>
            <a:r>
              <a:rPr lang="en-US" dirty="0">
                <a:latin typeface="Calibri" pitchFamily="34" charset="0"/>
                <a:cs typeface="Calibri" pitchFamily="34" charset="0"/>
              </a:rPr>
              <a:t>&gt; ping 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115616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6455125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7935193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115616" y="1793300"/>
            <a:ext cx="146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cxnSp>
        <p:nvCxnSpPr>
          <p:cNvPr id="33" name="Rovná spojovacia šípka 32"/>
          <p:cNvCxnSpPr/>
          <p:nvPr/>
        </p:nvCxnSpPr>
        <p:spPr>
          <a:xfrm>
            <a:off x="835697" y="4509120"/>
            <a:ext cx="60913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0a:af:fb:9h:12:9e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  <a:p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8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0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26" y="2207298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Rovná spojnica 46"/>
          <p:cNvCxnSpPr/>
          <p:nvPr/>
        </p:nvCxnSpPr>
        <p:spPr>
          <a:xfrm>
            <a:off x="6832513" y="2123327"/>
            <a:ext cx="958665" cy="244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BlokTextu 49"/>
          <p:cNvSpPr txBox="1"/>
          <p:nvPr/>
        </p:nvSpPr>
        <p:spPr>
          <a:xfrm>
            <a:off x="6876256" y="18948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3275856" y="236830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95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004048" y="234888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82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cxnSp>
        <p:nvCxnSpPr>
          <p:cNvPr id="54" name="Rovná spojnica 53"/>
          <p:cNvCxnSpPr>
            <a:stCxn id="9" idx="3"/>
            <a:endCxn id="38" idx="1"/>
          </p:cNvCxnSpPr>
          <p:nvPr/>
        </p:nvCxnSpPr>
        <p:spPr>
          <a:xfrm>
            <a:off x="3481115" y="2101077"/>
            <a:ext cx="760487" cy="10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nica 55"/>
          <p:cNvCxnSpPr>
            <a:stCxn id="38" idx="3"/>
            <a:endCxn id="39" idx="1"/>
          </p:cNvCxnSpPr>
          <p:nvPr/>
        </p:nvCxnSpPr>
        <p:spPr>
          <a:xfrm>
            <a:off x="5148064" y="2111524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BlokTextu 56"/>
          <p:cNvSpPr txBox="1"/>
          <p:nvPr/>
        </p:nvSpPr>
        <p:spPr>
          <a:xfrm>
            <a:off x="1907704" y="232852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</p:txBody>
      </p:sp>
      <p:sp>
        <p:nvSpPr>
          <p:cNvPr id="58" name="BlokTextu 57"/>
          <p:cNvSpPr txBox="1"/>
          <p:nvPr/>
        </p:nvSpPr>
        <p:spPr>
          <a:xfrm>
            <a:off x="5364088" y="5805264"/>
            <a:ext cx="468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endParaRPr lang="sk-SK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31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/>
      <p:bldP spid="35" grpId="0"/>
      <p:bldP spid="36" grpId="0"/>
      <p:bldP spid="37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2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26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082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57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5" y="216886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53" y="183437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27952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PING (ICMP)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79512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547664" y="2924944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518764" y="3030597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15972" y="3025419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PC52</a:t>
            </a:r>
          </a:p>
        </p:txBody>
      </p:sp>
      <p:cxnSp>
        <p:nvCxnSpPr>
          <p:cNvPr id="17" name="Rovná spojnica 16"/>
          <p:cNvCxnSpPr>
            <a:stCxn id="7" idx="0"/>
          </p:cNvCxnSpPr>
          <p:nvPr/>
        </p:nvCxnSpPr>
        <p:spPr>
          <a:xfrm flipV="1">
            <a:off x="639755" y="2672916"/>
            <a:ext cx="195942" cy="684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endCxn id="8" idx="2"/>
          </p:cNvCxnSpPr>
          <p:nvPr/>
        </p:nvCxnSpPr>
        <p:spPr>
          <a:xfrm flipH="1" flipV="1">
            <a:off x="1229094" y="2672916"/>
            <a:ext cx="374656" cy="648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flipH="1" flipV="1">
            <a:off x="8388424" y="2672916"/>
            <a:ext cx="208216" cy="666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V="1">
            <a:off x="7242276" y="2711354"/>
            <a:ext cx="692917" cy="62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1818432" y="2101077"/>
            <a:ext cx="756221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115616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6455125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7935193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115616" y="1793300"/>
            <a:ext cx="146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b2:</a:t>
            </a:r>
            <a:r>
              <a:rPr lang="en-US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dirty="0">
                <a:latin typeface="Calibri" pitchFamily="34" charset="0"/>
                <a:cs typeface="Calibri" pitchFamily="34" charset="0"/>
              </a:rPr>
              <a:t>a:ff:99:75:9d</a:t>
            </a: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b3:ca:ff:91: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5:9e</a:t>
            </a:r>
          </a:p>
        </p:txBody>
      </p:sp>
      <p:pic>
        <p:nvPicPr>
          <p:cNvPr id="38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0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26" y="2207298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Rovná spojnica 46"/>
          <p:cNvCxnSpPr/>
          <p:nvPr/>
        </p:nvCxnSpPr>
        <p:spPr>
          <a:xfrm>
            <a:off x="6832513" y="2123327"/>
            <a:ext cx="958665" cy="244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BlokTextu 49"/>
          <p:cNvSpPr txBox="1"/>
          <p:nvPr/>
        </p:nvSpPr>
        <p:spPr>
          <a:xfrm>
            <a:off x="6876256" y="18948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3275856" y="258432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95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004048" y="261716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82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cxnSp>
        <p:nvCxnSpPr>
          <p:cNvPr id="54" name="Rovná spojnica 53"/>
          <p:cNvCxnSpPr>
            <a:stCxn id="9" idx="3"/>
            <a:endCxn id="38" idx="1"/>
          </p:cNvCxnSpPr>
          <p:nvPr/>
        </p:nvCxnSpPr>
        <p:spPr>
          <a:xfrm>
            <a:off x="3481115" y="2101077"/>
            <a:ext cx="760487" cy="10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nica 55"/>
          <p:cNvCxnSpPr>
            <a:stCxn id="38" idx="3"/>
            <a:endCxn id="39" idx="1"/>
          </p:cNvCxnSpPr>
          <p:nvPr/>
        </p:nvCxnSpPr>
        <p:spPr>
          <a:xfrm>
            <a:off x="5148064" y="2111524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BlokTextu 56"/>
          <p:cNvSpPr txBox="1"/>
          <p:nvPr/>
        </p:nvSpPr>
        <p:spPr>
          <a:xfrm>
            <a:off x="1907704" y="232852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793385" y="166249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b2: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a:ff:99:75:9d</a:t>
            </a:r>
          </a:p>
        </p:txBody>
      </p:sp>
      <p:sp>
        <p:nvSpPr>
          <p:cNvPr id="43" name="BlokTextu 42"/>
          <p:cNvSpPr txBox="1"/>
          <p:nvPr/>
        </p:nvSpPr>
        <p:spPr>
          <a:xfrm>
            <a:off x="3706827" y="2290083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b3:ca:ff:91: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5:9e</a:t>
            </a:r>
          </a:p>
        </p:txBody>
      </p:sp>
      <p:sp>
        <p:nvSpPr>
          <p:cNvPr id="44" name="BlokTextu 43"/>
          <p:cNvSpPr txBox="1"/>
          <p:nvPr/>
        </p:nvSpPr>
        <p:spPr>
          <a:xfrm>
            <a:off x="4471295" y="166088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b4: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a:f6:91: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5:88</a:t>
            </a:r>
          </a:p>
        </p:txBody>
      </p:sp>
      <p:sp>
        <p:nvSpPr>
          <p:cNvPr id="45" name="BlokTextu 44"/>
          <p:cNvSpPr txBox="1"/>
          <p:nvPr/>
        </p:nvSpPr>
        <p:spPr>
          <a:xfrm>
            <a:off x="5508104" y="227687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b5: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c:ff:91: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5:33</a:t>
            </a:r>
          </a:p>
        </p:txBody>
      </p:sp>
      <p:sp>
        <p:nvSpPr>
          <p:cNvPr id="46" name="BlokTextu 45"/>
          <p:cNvSpPr txBox="1"/>
          <p:nvPr/>
        </p:nvSpPr>
        <p:spPr>
          <a:xfrm>
            <a:off x="6156176" y="165522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3861358" y="3006199"/>
            <a:ext cx="0" cy="1862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50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LAN – príklad 2</a:t>
            </a:r>
          </a:p>
        </p:txBody>
      </p:sp>
      <p:pic>
        <p:nvPicPr>
          <p:cNvPr id="4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26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082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57" y="3342850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632454" cy="57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55" y="2168860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53" y="1834377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931084"/>
              </p:ext>
            </p:extLst>
          </p:nvPr>
        </p:nvGraphicFramePr>
        <p:xfrm>
          <a:off x="539552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PING (ICMP)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Odosielateľ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>
                          <a:latin typeface="Calibri" pitchFamily="34" charset="0"/>
                          <a:cs typeface="Calibri" pitchFamily="34" charset="0"/>
                        </a:rPr>
                        <a:t>Príjemca</a:t>
                      </a:r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IP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dirty="0">
                          <a:latin typeface="Calibri" pitchFamily="34" charset="0"/>
                          <a:cs typeface="Calibri" pitchFamily="34" charset="0"/>
                        </a:rPr>
                        <a:t>MAC adresa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79512" y="2973518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547664" y="2924944"/>
            <a:ext cx="56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518764" y="3030597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PC51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15972" y="3025419"/>
            <a:ext cx="70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PC52</a:t>
            </a:r>
          </a:p>
        </p:txBody>
      </p:sp>
      <p:cxnSp>
        <p:nvCxnSpPr>
          <p:cNvPr id="17" name="Rovná spojnica 16"/>
          <p:cNvCxnSpPr>
            <a:stCxn id="7" idx="0"/>
          </p:cNvCxnSpPr>
          <p:nvPr/>
        </p:nvCxnSpPr>
        <p:spPr>
          <a:xfrm flipV="1">
            <a:off x="639755" y="2672916"/>
            <a:ext cx="195942" cy="684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endCxn id="8" idx="2"/>
          </p:cNvCxnSpPr>
          <p:nvPr/>
        </p:nvCxnSpPr>
        <p:spPr>
          <a:xfrm flipH="1" flipV="1">
            <a:off x="1229094" y="2672916"/>
            <a:ext cx="374656" cy="648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nica 20"/>
          <p:cNvCxnSpPr/>
          <p:nvPr/>
        </p:nvCxnSpPr>
        <p:spPr>
          <a:xfrm flipH="1" flipV="1">
            <a:off x="8388424" y="2672916"/>
            <a:ext cx="208216" cy="6665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V="1">
            <a:off x="7242276" y="2711354"/>
            <a:ext cx="692917" cy="6281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nica 15"/>
          <p:cNvCxnSpPr>
            <a:endCxn id="9" idx="1"/>
          </p:cNvCxnSpPr>
          <p:nvPr/>
        </p:nvCxnSpPr>
        <p:spPr>
          <a:xfrm flipV="1">
            <a:off x="1818432" y="2101077"/>
            <a:ext cx="756221" cy="1062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BlokTextu 24"/>
          <p:cNvSpPr txBox="1"/>
          <p:nvPr/>
        </p:nvSpPr>
        <p:spPr>
          <a:xfrm>
            <a:off x="35763" y="3938014"/>
            <a:ext cx="11700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192.168.10.2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0a:af:fb:9h:12:9e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1115616" y="3933056"/>
            <a:ext cx="12440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192.168.10.3</a:t>
            </a:r>
          </a:p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B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:a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c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11</a:t>
            </a:r>
            <a:endParaRPr lang="sk-SK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6455125" y="3933056"/>
            <a:ext cx="13360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r>
              <a:rPr lang="sk-SK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 err="1">
                <a:latin typeface="Calibri" pitchFamily="34" charset="0"/>
                <a:cs typeface="Calibri" pitchFamily="34" charset="0"/>
              </a:rPr>
              <a:t>dd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0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:9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9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7935193" y="3933056"/>
            <a:ext cx="13893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0.3</a:t>
            </a:r>
          </a:p>
          <a:p>
            <a:r>
              <a:rPr lang="en-US" sz="1200" dirty="0">
                <a:latin typeface="Calibri" pitchFamily="34" charset="0"/>
                <a:cs typeface="Calibri" pitchFamily="34" charset="0"/>
              </a:rPr>
              <a:t>fc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cc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:f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8e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:1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</a:t>
            </a:r>
            <a:r>
              <a:rPr lang="sk-SK" sz="1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6d</a:t>
            </a:r>
            <a:endParaRPr lang="sk-SK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115616" y="1793300"/>
            <a:ext cx="1468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192.168.10.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2841654" y="5445224"/>
            <a:ext cx="1730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192.168.10.2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860033" y="5445224"/>
            <a:ext cx="158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cs typeface="Calibri" pitchFamily="34" charset="0"/>
              </a:rPr>
              <a:t>0.2</a:t>
            </a:r>
            <a:endParaRPr lang="sk-SK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2699792" y="58145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b4:</a:t>
            </a:r>
            <a:r>
              <a:rPr lang="en-US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dirty="0">
                <a:latin typeface="Calibri" pitchFamily="34" charset="0"/>
                <a:cs typeface="Calibri" pitchFamily="34" charset="0"/>
              </a:rPr>
              <a:t>a:f6:91: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5:88</a:t>
            </a:r>
          </a:p>
        </p:txBody>
      </p:sp>
      <p:sp>
        <p:nvSpPr>
          <p:cNvPr id="37" name="BlokTextu 36"/>
          <p:cNvSpPr txBox="1"/>
          <p:nvPr/>
        </p:nvSpPr>
        <p:spPr>
          <a:xfrm>
            <a:off x="4716016" y="580526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b5:</a:t>
            </a:r>
            <a:r>
              <a:rPr lang="en-US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dirty="0">
                <a:latin typeface="Calibri" pitchFamily="34" charset="0"/>
                <a:cs typeface="Calibri" pitchFamily="34" charset="0"/>
              </a:rPr>
              <a:t>c:ff:91:</a:t>
            </a:r>
            <a:r>
              <a:rPr lang="en-US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dirty="0">
                <a:latin typeface="Calibri" pitchFamily="34" charset="0"/>
                <a:cs typeface="Calibri" pitchFamily="34" charset="0"/>
              </a:rPr>
              <a:t>5:33</a:t>
            </a:r>
          </a:p>
        </p:txBody>
      </p:sp>
      <p:pic>
        <p:nvPicPr>
          <p:cNvPr id="38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0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526" y="2207298"/>
            <a:ext cx="11786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Rovná spojnica 46"/>
          <p:cNvCxnSpPr/>
          <p:nvPr/>
        </p:nvCxnSpPr>
        <p:spPr>
          <a:xfrm>
            <a:off x="6832513" y="2123327"/>
            <a:ext cx="958665" cy="244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BlokTextu 49"/>
          <p:cNvSpPr txBox="1"/>
          <p:nvPr/>
        </p:nvSpPr>
        <p:spPr>
          <a:xfrm>
            <a:off x="6876256" y="18948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7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2.16.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1/24</a:t>
            </a:r>
          </a:p>
        </p:txBody>
      </p:sp>
      <p:sp>
        <p:nvSpPr>
          <p:cNvPr id="51" name="BlokTextu 50"/>
          <p:cNvSpPr txBox="1"/>
          <p:nvPr/>
        </p:nvSpPr>
        <p:spPr>
          <a:xfrm>
            <a:off x="3275856" y="258432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95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sp>
        <p:nvSpPr>
          <p:cNvPr id="52" name="BlokTextu 51"/>
          <p:cNvSpPr txBox="1"/>
          <p:nvPr/>
        </p:nvSpPr>
        <p:spPr>
          <a:xfrm>
            <a:off x="5004048" y="261716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itchFamily="34" charset="0"/>
                <a:cs typeface="Calibri" pitchFamily="34" charset="0"/>
              </a:rPr>
              <a:t>1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82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.16.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0.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0/30</a:t>
            </a:r>
          </a:p>
        </p:txBody>
      </p:sp>
      <p:cxnSp>
        <p:nvCxnSpPr>
          <p:cNvPr id="54" name="Rovná spojnica 53"/>
          <p:cNvCxnSpPr>
            <a:stCxn id="9" idx="3"/>
            <a:endCxn id="38" idx="1"/>
          </p:cNvCxnSpPr>
          <p:nvPr/>
        </p:nvCxnSpPr>
        <p:spPr>
          <a:xfrm>
            <a:off x="3481115" y="2101077"/>
            <a:ext cx="760487" cy="10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Rovná spojnica 55"/>
          <p:cNvCxnSpPr>
            <a:stCxn id="38" idx="3"/>
            <a:endCxn id="39" idx="1"/>
          </p:cNvCxnSpPr>
          <p:nvPr/>
        </p:nvCxnSpPr>
        <p:spPr>
          <a:xfrm>
            <a:off x="5148064" y="2111524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BlokTextu 56"/>
          <p:cNvSpPr txBox="1"/>
          <p:nvPr/>
        </p:nvSpPr>
        <p:spPr>
          <a:xfrm>
            <a:off x="1907704" y="232852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a:ff:91:</a:t>
            </a:r>
            <a:r>
              <a:rPr lang="en-US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5:9b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793385" y="1662495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b2: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a:ff:99:75:9d</a:t>
            </a:r>
          </a:p>
        </p:txBody>
      </p:sp>
      <p:sp>
        <p:nvSpPr>
          <p:cNvPr id="43" name="BlokTextu 42"/>
          <p:cNvSpPr txBox="1"/>
          <p:nvPr/>
        </p:nvSpPr>
        <p:spPr>
          <a:xfrm>
            <a:off x="3706827" y="2290083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b3:ca:ff:91: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5:9e</a:t>
            </a:r>
          </a:p>
        </p:txBody>
      </p:sp>
      <p:sp>
        <p:nvSpPr>
          <p:cNvPr id="44" name="BlokTextu 43"/>
          <p:cNvSpPr txBox="1"/>
          <p:nvPr/>
        </p:nvSpPr>
        <p:spPr>
          <a:xfrm>
            <a:off x="4471295" y="1660881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b4: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a:f6:91: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5:88</a:t>
            </a:r>
          </a:p>
        </p:txBody>
      </p:sp>
      <p:sp>
        <p:nvSpPr>
          <p:cNvPr id="45" name="BlokTextu 44"/>
          <p:cNvSpPr txBox="1"/>
          <p:nvPr/>
        </p:nvSpPr>
        <p:spPr>
          <a:xfrm>
            <a:off x="5508104" y="227687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b5: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d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c:ff:91: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5:33</a:t>
            </a:r>
          </a:p>
        </p:txBody>
      </p:sp>
      <p:sp>
        <p:nvSpPr>
          <p:cNvPr id="46" name="BlokTextu 45"/>
          <p:cNvSpPr txBox="1"/>
          <p:nvPr/>
        </p:nvSpPr>
        <p:spPr>
          <a:xfrm>
            <a:off x="6156176" y="1655222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latin typeface="Calibri" pitchFamily="34" charset="0"/>
                <a:cs typeface="Calibri" pitchFamily="34" charset="0"/>
              </a:rPr>
              <a:t>b6:cb:ff:91:</a:t>
            </a:r>
            <a:r>
              <a:rPr lang="en-US" sz="1100" dirty="0">
                <a:latin typeface="Calibri" pitchFamily="34" charset="0"/>
                <a:cs typeface="Calibri" pitchFamily="34" charset="0"/>
              </a:rPr>
              <a:t>5</a:t>
            </a:r>
            <a:r>
              <a:rPr lang="sk-SK" sz="1100" dirty="0">
                <a:latin typeface="Calibri" pitchFamily="34" charset="0"/>
                <a:cs typeface="Calibri" pitchFamily="34" charset="0"/>
              </a:rPr>
              <a:t>5:11</a:t>
            </a:r>
          </a:p>
        </p:txBody>
      </p:sp>
      <p:cxnSp>
        <p:nvCxnSpPr>
          <p:cNvPr id="10" name="Rovná spojovacia šípka 9"/>
          <p:cNvCxnSpPr/>
          <p:nvPr/>
        </p:nvCxnSpPr>
        <p:spPr>
          <a:xfrm flipH="1">
            <a:off x="3861358" y="2997182"/>
            <a:ext cx="1682750" cy="1871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344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</TotalTime>
  <Words>1864</Words>
  <Application>Microsoft Office PowerPoint</Application>
  <PresentationFormat>Prezentácia na obrazovke (4:3)</PresentationFormat>
  <Paragraphs>368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Motív Office</vt:lpstr>
      <vt:lpstr>Komunikácia L2/L3</vt:lpstr>
      <vt:lpstr>Obsah prezentácie</vt:lpstr>
      <vt:lpstr>LAN – príklad 1</vt:lpstr>
      <vt:lpstr>LAN – príklad 1</vt:lpstr>
      <vt:lpstr>LAN – príklad 1</vt:lpstr>
      <vt:lpstr>LAN – príklad 1</vt:lpstr>
      <vt:lpstr>LAN – príklad 2</vt:lpstr>
      <vt:lpstr>LAN – príklad 2</vt:lpstr>
      <vt:lpstr>LAN – príklad 2</vt:lpstr>
      <vt:lpstr>LAN – príklad 2</vt:lpstr>
      <vt:lpstr>LAN – príklad 2</vt:lpstr>
      <vt:lpstr>LAN – príklad 2</vt:lpstr>
      <vt:lpstr>LAN – príklad 2</vt:lpstr>
      <vt:lpstr>ARP cache</vt:lpstr>
      <vt:lpstr>Smerovacia tabuľka </vt:lpstr>
      <vt:lpstr>Default gateway</vt:lpstr>
      <vt:lpstr>Nastavenie predvolenej brány</vt:lpstr>
      <vt:lpstr>Viac rozhraní (WIN)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</dc:creator>
  <cp:lastModifiedBy>Miroslav Michalko</cp:lastModifiedBy>
  <cp:revision>256</cp:revision>
  <dcterms:created xsi:type="dcterms:W3CDTF">2010-10-22T08:10:38Z</dcterms:created>
  <dcterms:modified xsi:type="dcterms:W3CDTF">2022-11-07T12:25:02Z</dcterms:modified>
</cp:coreProperties>
</file>