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2"/>
  </p:notesMasterIdLst>
  <p:sldIdLst>
    <p:sldId id="256" r:id="rId2"/>
    <p:sldId id="259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60" r:id="rId20"/>
    <p:sldId id="261" r:id="rId21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5F81"/>
    <a:srgbClr val="F0AD00"/>
    <a:srgbClr val="000000"/>
    <a:srgbClr val="6BB76D"/>
    <a:srgbClr val="B07E00"/>
    <a:srgbClr val="0F64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redný štýl 2 - zvýrazneni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Svetlý štýl 3 - zvýraznenie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Svetlý štýl 2 - zvýrazneni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8603FDC-E32A-4AB5-989C-0864C3EAD2B8}" styleName="Štýl s motívom 2 - zvýraznenie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108" y="9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317DAF-D916-4852-B16B-4D5779302FE3}" type="datetimeFigureOut">
              <a:rPr lang="sk-SK" smtClean="0"/>
              <a:t>7. 11. 2022</a:t>
            </a:fld>
            <a:endParaRPr lang="sk-S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17CFF2-7408-4D53-A0CB-AD1AF65A503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740023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F9833C-669B-2D3C-7E07-659E9607BD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382189B-FA6A-0EE8-3D69-EDBB5FB989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09F537C7-9E42-1DED-75B7-732CBC625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EFABA-760D-46B6-87A0-60D474BA8F33}" type="datetime1">
              <a:rPr lang="sk-SK" smtClean="0"/>
              <a:t>7. 11. 2022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98E30C2E-F5CE-A3D2-3110-48CDBDD50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62968F3E-8E22-2DA6-8B7E-A2B0CB975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72F00-F05F-46E7-8385-F2F3AC24896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5081933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FFC069-D290-0F3A-2BFC-A5CEDF841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05432A1F-3C2A-A14C-A419-6524B994A1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50F9D45F-6C1D-67EB-E98C-B9495B304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EFABA-760D-46B6-87A0-60D474BA8F33}" type="datetime1">
              <a:rPr lang="sk-SK" smtClean="0"/>
              <a:t>7. 11. 2022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9ABA1435-9672-94DD-17F8-6D6698D5E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33C19A76-4CA5-10E0-7539-36EF413DD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72F00-F05F-46E7-8385-F2F3AC24896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5565956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8F2C4FCB-CE8C-E76B-C598-7BF7FF9C5E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683705E3-B39E-BDF9-B911-4992D1EC7B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398159A0-4513-61FF-BFB4-E7FD01920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EFABA-760D-46B6-87A0-60D474BA8F33}" type="datetime1">
              <a:rPr lang="sk-SK" smtClean="0"/>
              <a:t>7. 11. 2022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21C16853-B13D-93C9-DB81-CEC27AD8B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D51E918D-ACAC-6C59-A148-31202BB3E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72F00-F05F-46E7-8385-F2F3AC24896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34659960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AD08BA-1847-1C79-152D-F59D84DAA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8B8B267-0C52-DDD8-42FB-85F070F243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B9B18A49-58A5-23E6-451D-CAA0D9DB3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EFABA-760D-46B6-87A0-60D474BA8F33}" type="datetime1">
              <a:rPr lang="sk-SK" smtClean="0"/>
              <a:t>7. 11. 2022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E9CE5C8C-3657-4872-11D5-CB8CF571F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C08DD035-C3CF-FE80-A8B3-90E3F94EC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72F00-F05F-46E7-8385-F2F3AC24896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2217977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AA8BBA-766C-7251-615E-730C12501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44EFDD3-2079-A735-66FE-854CE68B27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4FF2D12C-4F92-DB75-97D4-EFB6033C0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EFABA-760D-46B6-87A0-60D474BA8F33}" type="datetime1">
              <a:rPr lang="sk-SK" smtClean="0"/>
              <a:t>7. 11. 2022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E9A1FA43-7DA2-2950-77EC-F7E08CB54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D48E7C07-928B-07E0-ED57-298E37E0A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72F00-F05F-46E7-8385-F2F3AC24896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94320692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C04C26-BE5F-152E-3590-DA0F2C91C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38100A2-01E1-A177-37AA-DAADAE1C4C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A1EAED1D-933C-C6DC-B9D7-A63D96045F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149706C7-1F88-A073-CA70-61AEBD502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EFABA-760D-46B6-87A0-60D474BA8F33}" type="datetime1">
              <a:rPr lang="sk-SK" smtClean="0"/>
              <a:t>7. 11. 2022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A5C60121-A8F0-960F-F567-14785D79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415A86D8-4601-6305-3DDA-C6B364947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72F00-F05F-46E7-8385-F2F3AC24896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42651243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875CF7-DAE6-431C-3E81-A06B977579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AB93320-4A06-D1C3-172D-0FA51A5F2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9164A177-ECAC-2438-5D8A-4E80C14F7A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BD5A5C4-D7EF-DDA3-593C-470D2DE463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96C53F35-72BE-A52C-FF3B-423D71DA85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B5FA04B3-A327-DED1-076B-75D500D9F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EFABA-760D-46B6-87A0-60D474BA8F33}" type="datetime1">
              <a:rPr lang="sk-SK" smtClean="0"/>
              <a:t>7. 11. 2022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F6DAD2E0-E61E-65A4-028E-7CE194B0C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70332775-FE29-C690-6A01-90C28F870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72F00-F05F-46E7-8385-F2F3AC24896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40492847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B1AD65-0EB2-E299-190A-6104CD802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2CCE1115-1B82-3592-8D79-0D166EDE6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EFABA-760D-46B6-87A0-60D474BA8F33}" type="datetime1">
              <a:rPr lang="sk-SK" smtClean="0"/>
              <a:t>7. 11. 2022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0F85322C-1596-443E-428B-8625B7CBC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5AA92AA1-1CF8-3025-BEE9-DEF52AF8E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72F00-F05F-46E7-8385-F2F3AC24896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73211511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10D1F7BE-BD8B-F123-C4F2-B1E42AA4F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EFABA-760D-46B6-87A0-60D474BA8F33}" type="datetime1">
              <a:rPr lang="sk-SK" smtClean="0"/>
              <a:t>7. 11. 2022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73CF9111-0CC0-F4AA-0C4C-2484214F0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99EA6335-0BBB-2186-C8DE-8916A3E33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72F00-F05F-46E7-8385-F2F3AC24896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50806074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9DE157-F24D-60B7-85D2-519774F97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1DB6A34-4986-BC91-12E7-D3690204AC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1BCD4DA-5DAD-D2C0-85B9-768C637499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D392167A-89C3-774F-BDF0-918B90979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EFABA-760D-46B6-87A0-60D474BA8F33}" type="datetime1">
              <a:rPr lang="sk-SK" smtClean="0"/>
              <a:t>7. 11. 2022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B1F3A5C9-74C9-482A-C5DD-8B6C9B48A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D9BF2802-0730-747A-0049-A476A6E3E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72F00-F05F-46E7-8385-F2F3AC24896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50290814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A3F8CC-B359-F4BC-F96F-54529258E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731840FE-0A13-DCB3-52BE-4ECD98F28C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0707692-9A31-E16C-0727-1EE0C613DF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995D7966-720C-347A-E7F1-DE6C7124C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EFABA-760D-46B6-87A0-60D474BA8F33}" type="datetime1">
              <a:rPr lang="sk-SK" smtClean="0"/>
              <a:t>7. 11. 2022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1894E69F-A2A0-962A-F3F8-319B4C9A5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AFD08D6E-2778-FDB4-98E6-2B93B616E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72F00-F05F-46E7-8385-F2F3AC24896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73883495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19DE2762-05D4-6789-589D-E3D0173A5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24E336A-571F-4DA5-4784-BEA10A3161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9C15D7D4-009B-9CE4-C925-6554123A96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0EFABA-760D-46B6-87A0-60D474BA8F33}" type="datetime1">
              <a:rPr lang="sk-SK" smtClean="0"/>
              <a:t>7. 11. 2022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463D2EA8-BCCD-25AA-0215-2D579842B7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506EB706-B07D-06C5-8680-5D4197BDB3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972F00-F05F-46E7-8385-F2F3AC24896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65713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wmf"/><Relationship Id="rId4" Type="http://schemas.openxmlformats.org/officeDocument/2006/relationships/image" Target="../media/image3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>
                <a:solidFill>
                  <a:srgbClr val="3B5F81"/>
                </a:solidFill>
              </a:rPr>
              <a:t>Komunikácia L2/L3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/>
              <a:t>Prednáška 05</a:t>
            </a:r>
          </a:p>
          <a:p>
            <a:r>
              <a:rPr lang="sk-SK"/>
              <a:t>Počítačové siete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5380779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LAN – príklad 2</a:t>
            </a:r>
          </a:p>
        </p:txBody>
      </p:sp>
      <p:pic>
        <p:nvPicPr>
          <p:cNvPr id="4" name="Picture 34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3226" y="3342850"/>
            <a:ext cx="632454" cy="571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4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7082" y="3342850"/>
            <a:ext cx="632454" cy="571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4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2857" y="3342850"/>
            <a:ext cx="632454" cy="571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4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56992"/>
            <a:ext cx="632454" cy="571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4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55" y="2168860"/>
            <a:ext cx="1178677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37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4653" y="1834377"/>
            <a:ext cx="906462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1" name="Tabuľk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7974437"/>
              </p:ext>
            </p:extLst>
          </p:nvPr>
        </p:nvGraphicFramePr>
        <p:xfrm>
          <a:off x="539552" y="5085184"/>
          <a:ext cx="6096000" cy="111252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PING (ICMP)</a:t>
                      </a:r>
                      <a:endParaRPr lang="sk-SK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aseline="0" dirty="0">
                          <a:latin typeface="Calibri" pitchFamily="34" charset="0"/>
                          <a:cs typeface="Calibri" pitchFamily="34" charset="0"/>
                        </a:rPr>
                        <a:t>Odosielateľ</a:t>
                      </a:r>
                      <a:endParaRPr lang="sk-SK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baseline="0" dirty="0">
                          <a:latin typeface="Calibri" pitchFamily="34" charset="0"/>
                          <a:cs typeface="Calibri" pitchFamily="34" charset="0"/>
                        </a:rPr>
                        <a:t>Príjemca</a:t>
                      </a:r>
                      <a:endParaRPr lang="sk-SK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b="1" dirty="0">
                          <a:latin typeface="Calibri" pitchFamily="34" charset="0"/>
                          <a:cs typeface="Calibri" pitchFamily="34" charset="0"/>
                        </a:rPr>
                        <a:t>IP adresa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b="1" dirty="0">
                          <a:latin typeface="Calibri" pitchFamily="34" charset="0"/>
                          <a:cs typeface="Calibri" pitchFamily="34" charset="0"/>
                        </a:rPr>
                        <a:t>MAC adresa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BlokTextu 11"/>
          <p:cNvSpPr txBox="1"/>
          <p:nvPr/>
        </p:nvSpPr>
        <p:spPr>
          <a:xfrm>
            <a:off x="179512" y="2973518"/>
            <a:ext cx="560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Calibri" pitchFamily="34" charset="0"/>
                <a:cs typeface="Calibri" pitchFamily="34" charset="0"/>
              </a:rPr>
              <a:t>PC1</a:t>
            </a:r>
          </a:p>
        </p:txBody>
      </p:sp>
      <p:sp>
        <p:nvSpPr>
          <p:cNvPr id="13" name="BlokTextu 12"/>
          <p:cNvSpPr txBox="1"/>
          <p:nvPr/>
        </p:nvSpPr>
        <p:spPr>
          <a:xfrm>
            <a:off x="1547664" y="2924944"/>
            <a:ext cx="560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Calibri" pitchFamily="34" charset="0"/>
                <a:cs typeface="Calibri" pitchFamily="34" charset="0"/>
              </a:rPr>
              <a:t>PC2</a:t>
            </a:r>
          </a:p>
        </p:txBody>
      </p:sp>
      <p:sp>
        <p:nvSpPr>
          <p:cNvPr id="14" name="BlokTextu 13"/>
          <p:cNvSpPr txBox="1"/>
          <p:nvPr/>
        </p:nvSpPr>
        <p:spPr>
          <a:xfrm>
            <a:off x="7518764" y="3030597"/>
            <a:ext cx="704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Calibri" pitchFamily="34" charset="0"/>
                <a:cs typeface="Calibri" pitchFamily="34" charset="0"/>
              </a:rPr>
              <a:t>PC51</a:t>
            </a:r>
          </a:p>
        </p:txBody>
      </p:sp>
      <p:sp>
        <p:nvSpPr>
          <p:cNvPr id="15" name="BlokTextu 14"/>
          <p:cNvSpPr txBox="1"/>
          <p:nvPr/>
        </p:nvSpPr>
        <p:spPr>
          <a:xfrm>
            <a:off x="8515972" y="3025419"/>
            <a:ext cx="704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Calibri" pitchFamily="34" charset="0"/>
                <a:cs typeface="Calibri" pitchFamily="34" charset="0"/>
              </a:rPr>
              <a:t>PC52</a:t>
            </a:r>
          </a:p>
        </p:txBody>
      </p:sp>
      <p:cxnSp>
        <p:nvCxnSpPr>
          <p:cNvPr id="17" name="Rovná spojnica 16"/>
          <p:cNvCxnSpPr>
            <a:stCxn id="7" idx="0"/>
          </p:cNvCxnSpPr>
          <p:nvPr/>
        </p:nvCxnSpPr>
        <p:spPr>
          <a:xfrm flipV="1">
            <a:off x="639755" y="2672916"/>
            <a:ext cx="195942" cy="6840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Rovná spojnica 18"/>
          <p:cNvCxnSpPr>
            <a:endCxn id="8" idx="2"/>
          </p:cNvCxnSpPr>
          <p:nvPr/>
        </p:nvCxnSpPr>
        <p:spPr>
          <a:xfrm flipH="1" flipV="1">
            <a:off x="1229094" y="2672916"/>
            <a:ext cx="374656" cy="64853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Rovná spojnica 20"/>
          <p:cNvCxnSpPr/>
          <p:nvPr/>
        </p:nvCxnSpPr>
        <p:spPr>
          <a:xfrm flipH="1" flipV="1">
            <a:off x="8388424" y="2672916"/>
            <a:ext cx="208216" cy="66656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Rovná spojnica 22"/>
          <p:cNvCxnSpPr/>
          <p:nvPr/>
        </p:nvCxnSpPr>
        <p:spPr>
          <a:xfrm flipV="1">
            <a:off x="7242276" y="2711354"/>
            <a:ext cx="692917" cy="62813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Rovná spojnica 15"/>
          <p:cNvCxnSpPr>
            <a:endCxn id="9" idx="1"/>
          </p:cNvCxnSpPr>
          <p:nvPr/>
        </p:nvCxnSpPr>
        <p:spPr>
          <a:xfrm flipV="1">
            <a:off x="1818432" y="2101077"/>
            <a:ext cx="756221" cy="106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BlokTextu 24"/>
          <p:cNvSpPr txBox="1"/>
          <p:nvPr/>
        </p:nvSpPr>
        <p:spPr>
          <a:xfrm>
            <a:off x="35763" y="3938014"/>
            <a:ext cx="117005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  <a:cs typeface="Calibri" pitchFamily="34" charset="0"/>
              </a:rPr>
              <a:t>192.168.10.2</a:t>
            </a:r>
          </a:p>
          <a:p>
            <a:r>
              <a:rPr lang="sk-SK" sz="1100" dirty="0">
                <a:latin typeface="Calibri" pitchFamily="34" charset="0"/>
                <a:cs typeface="Calibri" pitchFamily="34" charset="0"/>
              </a:rPr>
              <a:t>0a:af:fb:9h:12:9e</a:t>
            </a:r>
          </a:p>
        </p:txBody>
      </p:sp>
      <p:sp>
        <p:nvSpPr>
          <p:cNvPr id="27" name="BlokTextu 26"/>
          <p:cNvSpPr txBox="1"/>
          <p:nvPr/>
        </p:nvSpPr>
        <p:spPr>
          <a:xfrm>
            <a:off x="1115616" y="3933056"/>
            <a:ext cx="124403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  <a:cs typeface="Calibri" pitchFamily="34" charset="0"/>
              </a:rPr>
              <a:t>192.168.10.3</a:t>
            </a:r>
          </a:p>
          <a:p>
            <a:r>
              <a:rPr lang="sk-SK" sz="1100" dirty="0">
                <a:latin typeface="Calibri" pitchFamily="34" charset="0"/>
                <a:cs typeface="Calibri" pitchFamily="34" charset="0"/>
              </a:rPr>
              <a:t>0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B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:a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d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:f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0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:9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c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:1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a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: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11</a:t>
            </a:r>
            <a:endParaRPr lang="sk-SK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BlokTextu 27"/>
          <p:cNvSpPr txBox="1"/>
          <p:nvPr/>
        </p:nvSpPr>
        <p:spPr>
          <a:xfrm>
            <a:off x="6455125" y="3933056"/>
            <a:ext cx="133605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  <a:cs typeface="Calibri" pitchFamily="34" charset="0"/>
              </a:rPr>
              <a:t>1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72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.16.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0.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2</a:t>
            </a:r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r>
              <a:rPr lang="sk-SK" sz="1200" dirty="0">
                <a:latin typeface="Calibri" pitchFamily="34" charset="0"/>
                <a:cs typeface="Calibri" pitchFamily="34" charset="0"/>
              </a:rPr>
              <a:t>0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1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</a:t>
            </a:r>
            <a:r>
              <a:rPr lang="en-US" sz="1200" dirty="0" err="1">
                <a:latin typeface="Calibri" pitchFamily="34" charset="0"/>
                <a:cs typeface="Calibri" pitchFamily="34" charset="0"/>
              </a:rPr>
              <a:t>dd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:f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5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:9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0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:1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5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:9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9</a:t>
            </a:r>
            <a:endParaRPr lang="sk-SK" sz="1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9" name="BlokTextu 28"/>
          <p:cNvSpPr txBox="1"/>
          <p:nvPr/>
        </p:nvSpPr>
        <p:spPr>
          <a:xfrm>
            <a:off x="7935193" y="3933056"/>
            <a:ext cx="138933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  <a:cs typeface="Calibri" pitchFamily="34" charset="0"/>
              </a:rPr>
              <a:t>1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7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2.16.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0.3</a:t>
            </a:r>
          </a:p>
          <a:p>
            <a:r>
              <a:rPr lang="en-US" sz="1200" dirty="0">
                <a:latin typeface="Calibri" pitchFamily="34" charset="0"/>
                <a:cs typeface="Calibri" pitchFamily="34" charset="0"/>
              </a:rPr>
              <a:t>fc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cc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:f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8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8e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:1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a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6d</a:t>
            </a:r>
            <a:endParaRPr lang="sk-SK" sz="1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BlokTextu 30"/>
          <p:cNvSpPr txBox="1"/>
          <p:nvPr/>
        </p:nvSpPr>
        <p:spPr>
          <a:xfrm>
            <a:off x="1115616" y="1793300"/>
            <a:ext cx="14688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  <a:cs typeface="Calibri" pitchFamily="34" charset="0"/>
              </a:rPr>
              <a:t>192.168.10.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1/24</a:t>
            </a:r>
          </a:p>
        </p:txBody>
      </p:sp>
      <p:sp>
        <p:nvSpPr>
          <p:cNvPr id="34" name="BlokTextu 33"/>
          <p:cNvSpPr txBox="1"/>
          <p:nvPr/>
        </p:nvSpPr>
        <p:spPr>
          <a:xfrm>
            <a:off x="2841654" y="5445224"/>
            <a:ext cx="1730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  <a:cs typeface="Calibri" pitchFamily="34" charset="0"/>
              </a:rPr>
              <a:t>192.168.10.2</a:t>
            </a:r>
            <a:endParaRPr lang="sk-SK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5" name="BlokTextu 34"/>
          <p:cNvSpPr txBox="1"/>
          <p:nvPr/>
        </p:nvSpPr>
        <p:spPr>
          <a:xfrm>
            <a:off x="4860033" y="5445224"/>
            <a:ext cx="1584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  <a:cs typeface="Calibri" pitchFamily="34" charset="0"/>
              </a:rPr>
              <a:t>1</a:t>
            </a:r>
            <a:r>
              <a:rPr lang="sk-SK" dirty="0">
                <a:latin typeface="Calibri" pitchFamily="34" charset="0"/>
                <a:cs typeface="Calibri" pitchFamily="34" charset="0"/>
              </a:rPr>
              <a:t>7</a:t>
            </a:r>
            <a:r>
              <a:rPr lang="en-US" dirty="0">
                <a:latin typeface="Calibri" pitchFamily="34" charset="0"/>
                <a:cs typeface="Calibri" pitchFamily="34" charset="0"/>
              </a:rPr>
              <a:t>2.16.</a:t>
            </a:r>
            <a:r>
              <a:rPr lang="sk-SK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dirty="0">
                <a:latin typeface="Calibri" pitchFamily="34" charset="0"/>
                <a:cs typeface="Calibri" pitchFamily="34" charset="0"/>
              </a:rPr>
              <a:t>0.2</a:t>
            </a:r>
            <a:endParaRPr lang="sk-SK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BlokTextu 35"/>
          <p:cNvSpPr txBox="1"/>
          <p:nvPr/>
        </p:nvSpPr>
        <p:spPr>
          <a:xfrm>
            <a:off x="2699792" y="5814556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Calibri" pitchFamily="34" charset="0"/>
                <a:cs typeface="Calibri" pitchFamily="34" charset="0"/>
              </a:rPr>
              <a:t>b6:cb:ff:91:</a:t>
            </a:r>
            <a:r>
              <a:rPr lang="en-US" dirty="0">
                <a:latin typeface="Calibri" pitchFamily="34" charset="0"/>
                <a:cs typeface="Calibri" pitchFamily="34" charset="0"/>
              </a:rPr>
              <a:t>5</a:t>
            </a:r>
            <a:r>
              <a:rPr lang="sk-SK" dirty="0">
                <a:latin typeface="Calibri" pitchFamily="34" charset="0"/>
                <a:cs typeface="Calibri" pitchFamily="34" charset="0"/>
              </a:rPr>
              <a:t>5:11</a:t>
            </a:r>
          </a:p>
        </p:txBody>
      </p:sp>
      <p:sp>
        <p:nvSpPr>
          <p:cNvPr id="37" name="BlokTextu 36"/>
          <p:cNvSpPr txBox="1"/>
          <p:nvPr/>
        </p:nvSpPr>
        <p:spPr>
          <a:xfrm>
            <a:off x="4716016" y="5805264"/>
            <a:ext cx="18722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dirty="0">
                <a:latin typeface="Calibri" pitchFamily="34" charset="0"/>
                <a:cs typeface="Calibri" pitchFamily="34" charset="0"/>
              </a:rPr>
              <a:t>?</a:t>
            </a:r>
          </a:p>
        </p:txBody>
      </p:sp>
      <p:pic>
        <p:nvPicPr>
          <p:cNvPr id="38" name="Picture 37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1602" y="1844824"/>
            <a:ext cx="906462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9" name="Picture 37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1844824"/>
            <a:ext cx="906462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" name="Picture 4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9526" y="2207298"/>
            <a:ext cx="1178677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7" name="Rovná spojnica 46"/>
          <p:cNvCxnSpPr/>
          <p:nvPr/>
        </p:nvCxnSpPr>
        <p:spPr>
          <a:xfrm>
            <a:off x="6832513" y="2123327"/>
            <a:ext cx="958665" cy="2444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BlokTextu 49"/>
          <p:cNvSpPr txBox="1"/>
          <p:nvPr/>
        </p:nvSpPr>
        <p:spPr>
          <a:xfrm>
            <a:off x="6876256" y="1894812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  <a:cs typeface="Calibri" pitchFamily="34" charset="0"/>
              </a:rPr>
              <a:t>1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7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2.16.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0.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1/24</a:t>
            </a:r>
          </a:p>
        </p:txBody>
      </p:sp>
      <p:sp>
        <p:nvSpPr>
          <p:cNvPr id="51" name="BlokTextu 50"/>
          <p:cNvSpPr txBox="1"/>
          <p:nvPr/>
        </p:nvSpPr>
        <p:spPr>
          <a:xfrm>
            <a:off x="3275856" y="2584326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  <a:cs typeface="Calibri" pitchFamily="34" charset="0"/>
              </a:rPr>
              <a:t>1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95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.1.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.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0/30</a:t>
            </a:r>
          </a:p>
        </p:txBody>
      </p:sp>
      <p:sp>
        <p:nvSpPr>
          <p:cNvPr id="52" name="BlokTextu 51"/>
          <p:cNvSpPr txBox="1"/>
          <p:nvPr/>
        </p:nvSpPr>
        <p:spPr>
          <a:xfrm>
            <a:off x="5004048" y="2617167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  <a:cs typeface="Calibri" pitchFamily="34" charset="0"/>
              </a:rPr>
              <a:t>1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82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.16.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5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0.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0/30</a:t>
            </a:r>
          </a:p>
        </p:txBody>
      </p:sp>
      <p:cxnSp>
        <p:nvCxnSpPr>
          <p:cNvPr id="54" name="Rovná spojnica 53"/>
          <p:cNvCxnSpPr>
            <a:stCxn id="9" idx="3"/>
            <a:endCxn id="38" idx="1"/>
          </p:cNvCxnSpPr>
          <p:nvPr/>
        </p:nvCxnSpPr>
        <p:spPr>
          <a:xfrm>
            <a:off x="3481115" y="2101077"/>
            <a:ext cx="760487" cy="104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Rovná spojnica 55"/>
          <p:cNvCxnSpPr>
            <a:stCxn id="38" idx="3"/>
            <a:endCxn id="39" idx="1"/>
          </p:cNvCxnSpPr>
          <p:nvPr/>
        </p:nvCxnSpPr>
        <p:spPr>
          <a:xfrm>
            <a:off x="5148064" y="2111524"/>
            <a:ext cx="79208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7" name="BlokTextu 56"/>
          <p:cNvSpPr txBox="1"/>
          <p:nvPr/>
        </p:nvSpPr>
        <p:spPr>
          <a:xfrm>
            <a:off x="1907704" y="2328521"/>
            <a:ext cx="12241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1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b</a:t>
            </a:r>
            <a:r>
              <a:rPr lang="en-US" sz="11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sk-SK" sz="11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:</a:t>
            </a:r>
            <a:r>
              <a:rPr lang="en-US" sz="11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d</a:t>
            </a:r>
            <a:r>
              <a:rPr lang="sk-SK" sz="11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a:ff:91:</a:t>
            </a:r>
            <a:r>
              <a:rPr lang="en-US" sz="11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5</a:t>
            </a:r>
            <a:r>
              <a:rPr lang="sk-SK" sz="11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5:9b</a:t>
            </a:r>
          </a:p>
        </p:txBody>
      </p:sp>
      <p:sp>
        <p:nvSpPr>
          <p:cNvPr id="42" name="BlokTextu 41"/>
          <p:cNvSpPr txBox="1"/>
          <p:nvPr/>
        </p:nvSpPr>
        <p:spPr>
          <a:xfrm>
            <a:off x="2793385" y="1662495"/>
            <a:ext cx="12241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100" dirty="0">
                <a:latin typeface="Calibri" pitchFamily="34" charset="0"/>
                <a:cs typeface="Calibri" pitchFamily="34" charset="0"/>
              </a:rPr>
              <a:t>b2: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d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a:ff:99:75:9d</a:t>
            </a:r>
          </a:p>
        </p:txBody>
      </p:sp>
      <p:sp>
        <p:nvSpPr>
          <p:cNvPr id="43" name="BlokTextu 42"/>
          <p:cNvSpPr txBox="1"/>
          <p:nvPr/>
        </p:nvSpPr>
        <p:spPr>
          <a:xfrm>
            <a:off x="3706827" y="2290083"/>
            <a:ext cx="12241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100" dirty="0">
                <a:latin typeface="Calibri" pitchFamily="34" charset="0"/>
                <a:cs typeface="Calibri" pitchFamily="34" charset="0"/>
              </a:rPr>
              <a:t>b3:ca:ff:91: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5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5:9e</a:t>
            </a:r>
          </a:p>
        </p:txBody>
      </p:sp>
      <p:sp>
        <p:nvSpPr>
          <p:cNvPr id="44" name="BlokTextu 43"/>
          <p:cNvSpPr txBox="1"/>
          <p:nvPr/>
        </p:nvSpPr>
        <p:spPr>
          <a:xfrm>
            <a:off x="4471295" y="1660881"/>
            <a:ext cx="12241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100" dirty="0">
                <a:latin typeface="Calibri" pitchFamily="34" charset="0"/>
                <a:cs typeface="Calibri" pitchFamily="34" charset="0"/>
              </a:rPr>
              <a:t>b4: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d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a:f6:91: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5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5:88</a:t>
            </a:r>
          </a:p>
        </p:txBody>
      </p:sp>
      <p:sp>
        <p:nvSpPr>
          <p:cNvPr id="45" name="BlokTextu 44"/>
          <p:cNvSpPr txBox="1"/>
          <p:nvPr/>
        </p:nvSpPr>
        <p:spPr>
          <a:xfrm>
            <a:off x="5508104" y="2276872"/>
            <a:ext cx="12241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100" dirty="0">
                <a:latin typeface="Calibri" pitchFamily="34" charset="0"/>
                <a:cs typeface="Calibri" pitchFamily="34" charset="0"/>
              </a:rPr>
              <a:t>b5: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d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c:ff:91: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5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5:33</a:t>
            </a:r>
          </a:p>
        </p:txBody>
      </p:sp>
      <p:sp>
        <p:nvSpPr>
          <p:cNvPr id="46" name="BlokTextu 45"/>
          <p:cNvSpPr txBox="1"/>
          <p:nvPr/>
        </p:nvSpPr>
        <p:spPr>
          <a:xfrm>
            <a:off x="6156176" y="1655222"/>
            <a:ext cx="12241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100" dirty="0">
                <a:latin typeface="Calibri" pitchFamily="34" charset="0"/>
                <a:cs typeface="Calibri" pitchFamily="34" charset="0"/>
              </a:rPr>
              <a:t>b6:cb:ff:91: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5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5:11</a:t>
            </a:r>
          </a:p>
        </p:txBody>
      </p:sp>
      <p:cxnSp>
        <p:nvCxnSpPr>
          <p:cNvPr id="10" name="Rovná spojovacia šípka 9"/>
          <p:cNvCxnSpPr/>
          <p:nvPr/>
        </p:nvCxnSpPr>
        <p:spPr>
          <a:xfrm flipH="1">
            <a:off x="3861358" y="2378224"/>
            <a:ext cx="3261793" cy="24909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833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LAN – príklad 2</a:t>
            </a:r>
          </a:p>
        </p:txBody>
      </p:sp>
      <p:pic>
        <p:nvPicPr>
          <p:cNvPr id="4" name="Picture 34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3226" y="3342850"/>
            <a:ext cx="632454" cy="571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4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7082" y="3342850"/>
            <a:ext cx="632454" cy="571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4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2857" y="3342850"/>
            <a:ext cx="632454" cy="571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4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56992"/>
            <a:ext cx="632454" cy="571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4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55" y="2168860"/>
            <a:ext cx="1178677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37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4653" y="1834377"/>
            <a:ext cx="906462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1" name="Tabuľk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5335428"/>
              </p:ext>
            </p:extLst>
          </p:nvPr>
        </p:nvGraphicFramePr>
        <p:xfrm>
          <a:off x="539552" y="5085184"/>
          <a:ext cx="6096000" cy="111252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k-SK" dirty="0">
                          <a:solidFill>
                            <a:srgbClr val="FF0000"/>
                          </a:solidFill>
                        </a:rPr>
                        <a:t>ARP </a:t>
                      </a:r>
                      <a:r>
                        <a:rPr lang="sk-SK" dirty="0" err="1">
                          <a:solidFill>
                            <a:srgbClr val="FF0000"/>
                          </a:solidFill>
                        </a:rPr>
                        <a:t>request</a:t>
                      </a:r>
                      <a:endParaRPr lang="sk-SK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aseline="0" dirty="0">
                          <a:latin typeface="Calibri" pitchFamily="34" charset="0"/>
                          <a:cs typeface="Calibri" pitchFamily="34" charset="0"/>
                        </a:rPr>
                        <a:t>Odosielateľ</a:t>
                      </a:r>
                      <a:endParaRPr lang="sk-SK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baseline="0" dirty="0">
                          <a:latin typeface="Calibri" pitchFamily="34" charset="0"/>
                          <a:cs typeface="Calibri" pitchFamily="34" charset="0"/>
                        </a:rPr>
                        <a:t>Príjemca</a:t>
                      </a:r>
                      <a:endParaRPr lang="sk-SK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b="1" dirty="0">
                          <a:latin typeface="Calibri" pitchFamily="34" charset="0"/>
                          <a:cs typeface="Calibri" pitchFamily="34" charset="0"/>
                        </a:rPr>
                        <a:t>IP adresa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b="1" dirty="0">
                          <a:latin typeface="Calibri" pitchFamily="34" charset="0"/>
                          <a:cs typeface="Calibri" pitchFamily="34" charset="0"/>
                        </a:rPr>
                        <a:t>MAC adresa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BlokTextu 11"/>
          <p:cNvSpPr txBox="1"/>
          <p:nvPr/>
        </p:nvSpPr>
        <p:spPr>
          <a:xfrm>
            <a:off x="179512" y="2973518"/>
            <a:ext cx="560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Calibri" pitchFamily="34" charset="0"/>
                <a:cs typeface="Calibri" pitchFamily="34" charset="0"/>
              </a:rPr>
              <a:t>PC1</a:t>
            </a:r>
          </a:p>
        </p:txBody>
      </p:sp>
      <p:sp>
        <p:nvSpPr>
          <p:cNvPr id="13" name="BlokTextu 12"/>
          <p:cNvSpPr txBox="1"/>
          <p:nvPr/>
        </p:nvSpPr>
        <p:spPr>
          <a:xfrm>
            <a:off x="1547664" y="2924944"/>
            <a:ext cx="560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Calibri" pitchFamily="34" charset="0"/>
                <a:cs typeface="Calibri" pitchFamily="34" charset="0"/>
              </a:rPr>
              <a:t>PC2</a:t>
            </a:r>
          </a:p>
        </p:txBody>
      </p:sp>
      <p:sp>
        <p:nvSpPr>
          <p:cNvPr id="14" name="BlokTextu 13"/>
          <p:cNvSpPr txBox="1"/>
          <p:nvPr/>
        </p:nvSpPr>
        <p:spPr>
          <a:xfrm>
            <a:off x="7518764" y="3030597"/>
            <a:ext cx="704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Calibri" pitchFamily="34" charset="0"/>
                <a:cs typeface="Calibri" pitchFamily="34" charset="0"/>
              </a:rPr>
              <a:t>PC51</a:t>
            </a:r>
          </a:p>
        </p:txBody>
      </p:sp>
      <p:sp>
        <p:nvSpPr>
          <p:cNvPr id="15" name="BlokTextu 14"/>
          <p:cNvSpPr txBox="1"/>
          <p:nvPr/>
        </p:nvSpPr>
        <p:spPr>
          <a:xfrm>
            <a:off x="8515972" y="3025419"/>
            <a:ext cx="704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Calibri" pitchFamily="34" charset="0"/>
                <a:cs typeface="Calibri" pitchFamily="34" charset="0"/>
              </a:rPr>
              <a:t>PC52</a:t>
            </a:r>
          </a:p>
        </p:txBody>
      </p:sp>
      <p:cxnSp>
        <p:nvCxnSpPr>
          <p:cNvPr id="17" name="Rovná spojnica 16"/>
          <p:cNvCxnSpPr>
            <a:stCxn id="7" idx="0"/>
          </p:cNvCxnSpPr>
          <p:nvPr/>
        </p:nvCxnSpPr>
        <p:spPr>
          <a:xfrm flipV="1">
            <a:off x="639755" y="2672916"/>
            <a:ext cx="195942" cy="6840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Rovná spojnica 18"/>
          <p:cNvCxnSpPr>
            <a:endCxn id="8" idx="2"/>
          </p:cNvCxnSpPr>
          <p:nvPr/>
        </p:nvCxnSpPr>
        <p:spPr>
          <a:xfrm flipH="1" flipV="1">
            <a:off x="1229094" y="2672916"/>
            <a:ext cx="374656" cy="64853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Rovná spojnica 20"/>
          <p:cNvCxnSpPr/>
          <p:nvPr/>
        </p:nvCxnSpPr>
        <p:spPr>
          <a:xfrm flipH="1" flipV="1">
            <a:off x="8388424" y="2672916"/>
            <a:ext cx="208216" cy="66656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Rovná spojnica 22"/>
          <p:cNvCxnSpPr/>
          <p:nvPr/>
        </p:nvCxnSpPr>
        <p:spPr>
          <a:xfrm flipV="1">
            <a:off x="7242276" y="2711354"/>
            <a:ext cx="692917" cy="62813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Rovná spojnica 15"/>
          <p:cNvCxnSpPr>
            <a:endCxn id="9" idx="1"/>
          </p:cNvCxnSpPr>
          <p:nvPr/>
        </p:nvCxnSpPr>
        <p:spPr>
          <a:xfrm flipV="1">
            <a:off x="1818432" y="2101077"/>
            <a:ext cx="756221" cy="106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BlokTextu 24"/>
          <p:cNvSpPr txBox="1"/>
          <p:nvPr/>
        </p:nvSpPr>
        <p:spPr>
          <a:xfrm>
            <a:off x="35763" y="3938014"/>
            <a:ext cx="117005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  <a:cs typeface="Calibri" pitchFamily="34" charset="0"/>
              </a:rPr>
              <a:t>192.168.10.2</a:t>
            </a:r>
          </a:p>
          <a:p>
            <a:r>
              <a:rPr lang="sk-SK" sz="1100" dirty="0">
                <a:latin typeface="Calibri" pitchFamily="34" charset="0"/>
                <a:cs typeface="Calibri" pitchFamily="34" charset="0"/>
              </a:rPr>
              <a:t>0a:af:fb:9h:12:9e</a:t>
            </a:r>
          </a:p>
        </p:txBody>
      </p:sp>
      <p:sp>
        <p:nvSpPr>
          <p:cNvPr id="27" name="BlokTextu 26"/>
          <p:cNvSpPr txBox="1"/>
          <p:nvPr/>
        </p:nvSpPr>
        <p:spPr>
          <a:xfrm>
            <a:off x="1115616" y="3933056"/>
            <a:ext cx="124403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  <a:cs typeface="Calibri" pitchFamily="34" charset="0"/>
              </a:rPr>
              <a:t>192.168.10.3</a:t>
            </a:r>
          </a:p>
          <a:p>
            <a:r>
              <a:rPr lang="sk-SK" sz="1100" dirty="0">
                <a:latin typeface="Calibri" pitchFamily="34" charset="0"/>
                <a:cs typeface="Calibri" pitchFamily="34" charset="0"/>
              </a:rPr>
              <a:t>0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B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:a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d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:f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0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:9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c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:1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a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: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11</a:t>
            </a:r>
            <a:endParaRPr lang="sk-SK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BlokTextu 27"/>
          <p:cNvSpPr txBox="1"/>
          <p:nvPr/>
        </p:nvSpPr>
        <p:spPr>
          <a:xfrm>
            <a:off x="6455125" y="3933056"/>
            <a:ext cx="133605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  <a:cs typeface="Calibri" pitchFamily="34" charset="0"/>
              </a:rPr>
              <a:t>1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72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.16.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0.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2</a:t>
            </a:r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r>
              <a:rPr lang="sk-SK" sz="1200" dirty="0">
                <a:latin typeface="Calibri" pitchFamily="34" charset="0"/>
                <a:cs typeface="Calibri" pitchFamily="34" charset="0"/>
              </a:rPr>
              <a:t>0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1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</a:t>
            </a:r>
            <a:r>
              <a:rPr lang="en-US" sz="1200" dirty="0" err="1">
                <a:latin typeface="Calibri" pitchFamily="34" charset="0"/>
                <a:cs typeface="Calibri" pitchFamily="34" charset="0"/>
              </a:rPr>
              <a:t>dd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:f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5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:9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0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:1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5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:9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9</a:t>
            </a:r>
            <a:endParaRPr lang="sk-SK" sz="1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9" name="BlokTextu 28"/>
          <p:cNvSpPr txBox="1"/>
          <p:nvPr/>
        </p:nvSpPr>
        <p:spPr>
          <a:xfrm>
            <a:off x="7935193" y="3933056"/>
            <a:ext cx="138933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  <a:cs typeface="Calibri" pitchFamily="34" charset="0"/>
              </a:rPr>
              <a:t>1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7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2.16.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0.3</a:t>
            </a:r>
          </a:p>
          <a:p>
            <a:r>
              <a:rPr lang="en-US" sz="1200" dirty="0">
                <a:latin typeface="Calibri" pitchFamily="34" charset="0"/>
                <a:cs typeface="Calibri" pitchFamily="34" charset="0"/>
              </a:rPr>
              <a:t>fc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cc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:f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8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8e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:1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a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6d</a:t>
            </a:r>
            <a:endParaRPr lang="sk-SK" sz="1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BlokTextu 30"/>
          <p:cNvSpPr txBox="1"/>
          <p:nvPr/>
        </p:nvSpPr>
        <p:spPr>
          <a:xfrm>
            <a:off x="1115616" y="1793300"/>
            <a:ext cx="14688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  <a:cs typeface="Calibri" pitchFamily="34" charset="0"/>
              </a:rPr>
              <a:t>192.168.10.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1/24</a:t>
            </a:r>
          </a:p>
        </p:txBody>
      </p:sp>
      <p:sp>
        <p:nvSpPr>
          <p:cNvPr id="34" name="BlokTextu 33"/>
          <p:cNvSpPr txBox="1"/>
          <p:nvPr/>
        </p:nvSpPr>
        <p:spPr>
          <a:xfrm>
            <a:off x="2841654" y="5445224"/>
            <a:ext cx="1730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  <a:cs typeface="Calibri" pitchFamily="34" charset="0"/>
              </a:rPr>
              <a:t>1</a:t>
            </a:r>
            <a:r>
              <a:rPr lang="sk-SK" dirty="0">
                <a:latin typeface="Calibri" pitchFamily="34" charset="0"/>
                <a:cs typeface="Calibri" pitchFamily="34" charset="0"/>
              </a:rPr>
              <a:t>7</a:t>
            </a:r>
            <a:r>
              <a:rPr lang="en-US" dirty="0">
                <a:latin typeface="Calibri" pitchFamily="34" charset="0"/>
                <a:cs typeface="Calibri" pitchFamily="34" charset="0"/>
              </a:rPr>
              <a:t>2.16.</a:t>
            </a:r>
            <a:r>
              <a:rPr lang="sk-SK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dirty="0">
                <a:latin typeface="Calibri" pitchFamily="34" charset="0"/>
                <a:cs typeface="Calibri" pitchFamily="34" charset="0"/>
              </a:rPr>
              <a:t>0.</a:t>
            </a:r>
            <a:r>
              <a:rPr lang="sk-SK" dirty="0">
                <a:latin typeface="Calibri" pitchFamily="34" charset="0"/>
                <a:cs typeface="Calibri" pitchFamily="34" charset="0"/>
              </a:rPr>
              <a:t>1</a:t>
            </a:r>
          </a:p>
        </p:txBody>
      </p:sp>
      <p:sp>
        <p:nvSpPr>
          <p:cNvPr id="35" name="BlokTextu 34"/>
          <p:cNvSpPr txBox="1"/>
          <p:nvPr/>
        </p:nvSpPr>
        <p:spPr>
          <a:xfrm>
            <a:off x="4860033" y="5445224"/>
            <a:ext cx="1584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  <a:cs typeface="Calibri" pitchFamily="34" charset="0"/>
              </a:rPr>
              <a:t>1</a:t>
            </a:r>
            <a:r>
              <a:rPr lang="sk-SK" dirty="0">
                <a:latin typeface="Calibri" pitchFamily="34" charset="0"/>
                <a:cs typeface="Calibri" pitchFamily="34" charset="0"/>
              </a:rPr>
              <a:t>7</a:t>
            </a:r>
            <a:r>
              <a:rPr lang="en-US" dirty="0">
                <a:latin typeface="Calibri" pitchFamily="34" charset="0"/>
                <a:cs typeface="Calibri" pitchFamily="34" charset="0"/>
              </a:rPr>
              <a:t>2.16.</a:t>
            </a:r>
            <a:r>
              <a:rPr lang="sk-SK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dirty="0">
                <a:latin typeface="Calibri" pitchFamily="34" charset="0"/>
                <a:cs typeface="Calibri" pitchFamily="34" charset="0"/>
              </a:rPr>
              <a:t>0.2</a:t>
            </a:r>
            <a:endParaRPr lang="sk-SK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BlokTextu 35"/>
          <p:cNvSpPr txBox="1"/>
          <p:nvPr/>
        </p:nvSpPr>
        <p:spPr>
          <a:xfrm>
            <a:off x="2699792" y="5814556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Calibri" pitchFamily="34" charset="0"/>
                <a:cs typeface="Calibri" pitchFamily="34" charset="0"/>
              </a:rPr>
              <a:t>b6:cb:ff:91:</a:t>
            </a:r>
            <a:r>
              <a:rPr lang="en-US" dirty="0">
                <a:latin typeface="Calibri" pitchFamily="34" charset="0"/>
                <a:cs typeface="Calibri" pitchFamily="34" charset="0"/>
              </a:rPr>
              <a:t>5</a:t>
            </a:r>
            <a:r>
              <a:rPr lang="sk-SK" dirty="0">
                <a:latin typeface="Calibri" pitchFamily="34" charset="0"/>
                <a:cs typeface="Calibri" pitchFamily="34" charset="0"/>
              </a:rPr>
              <a:t>5:11</a:t>
            </a:r>
          </a:p>
        </p:txBody>
      </p:sp>
      <p:sp>
        <p:nvSpPr>
          <p:cNvPr id="37" name="BlokTextu 36"/>
          <p:cNvSpPr txBox="1"/>
          <p:nvPr/>
        </p:nvSpPr>
        <p:spPr>
          <a:xfrm>
            <a:off x="4716016" y="5805264"/>
            <a:ext cx="18722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ff:ff:ff:ff:ff:ff</a:t>
            </a:r>
            <a:endParaRPr lang="sk-SK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8" name="Picture 37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1602" y="1844824"/>
            <a:ext cx="906462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9" name="Picture 37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1844824"/>
            <a:ext cx="906462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" name="Picture 4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9526" y="2207298"/>
            <a:ext cx="1178677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7" name="Rovná spojnica 46"/>
          <p:cNvCxnSpPr/>
          <p:nvPr/>
        </p:nvCxnSpPr>
        <p:spPr>
          <a:xfrm>
            <a:off x="6832513" y="2123327"/>
            <a:ext cx="958665" cy="2444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BlokTextu 49"/>
          <p:cNvSpPr txBox="1"/>
          <p:nvPr/>
        </p:nvSpPr>
        <p:spPr>
          <a:xfrm>
            <a:off x="6876256" y="1894812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  <a:cs typeface="Calibri" pitchFamily="34" charset="0"/>
              </a:rPr>
              <a:t>1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7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2.16.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0.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1/24</a:t>
            </a:r>
          </a:p>
        </p:txBody>
      </p:sp>
      <p:sp>
        <p:nvSpPr>
          <p:cNvPr id="51" name="BlokTextu 50"/>
          <p:cNvSpPr txBox="1"/>
          <p:nvPr/>
        </p:nvSpPr>
        <p:spPr>
          <a:xfrm>
            <a:off x="3275856" y="2584326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  <a:cs typeface="Calibri" pitchFamily="34" charset="0"/>
              </a:rPr>
              <a:t>1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95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.1.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.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0/30</a:t>
            </a:r>
          </a:p>
        </p:txBody>
      </p:sp>
      <p:sp>
        <p:nvSpPr>
          <p:cNvPr id="52" name="BlokTextu 51"/>
          <p:cNvSpPr txBox="1"/>
          <p:nvPr/>
        </p:nvSpPr>
        <p:spPr>
          <a:xfrm>
            <a:off x="5004048" y="2617167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  <a:cs typeface="Calibri" pitchFamily="34" charset="0"/>
              </a:rPr>
              <a:t>1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82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.16.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5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0.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0/30</a:t>
            </a:r>
          </a:p>
        </p:txBody>
      </p:sp>
      <p:cxnSp>
        <p:nvCxnSpPr>
          <p:cNvPr id="54" name="Rovná spojnica 53"/>
          <p:cNvCxnSpPr>
            <a:stCxn id="9" idx="3"/>
            <a:endCxn id="38" idx="1"/>
          </p:cNvCxnSpPr>
          <p:nvPr/>
        </p:nvCxnSpPr>
        <p:spPr>
          <a:xfrm>
            <a:off x="3481115" y="2101077"/>
            <a:ext cx="760487" cy="104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Rovná spojnica 55"/>
          <p:cNvCxnSpPr>
            <a:stCxn id="38" idx="3"/>
            <a:endCxn id="39" idx="1"/>
          </p:cNvCxnSpPr>
          <p:nvPr/>
        </p:nvCxnSpPr>
        <p:spPr>
          <a:xfrm>
            <a:off x="5148064" y="2111524"/>
            <a:ext cx="79208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7" name="BlokTextu 56"/>
          <p:cNvSpPr txBox="1"/>
          <p:nvPr/>
        </p:nvSpPr>
        <p:spPr>
          <a:xfrm>
            <a:off x="1907704" y="2328521"/>
            <a:ext cx="12241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1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b</a:t>
            </a:r>
            <a:r>
              <a:rPr lang="en-US" sz="11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sk-SK" sz="11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:</a:t>
            </a:r>
            <a:r>
              <a:rPr lang="en-US" sz="11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d</a:t>
            </a:r>
            <a:r>
              <a:rPr lang="sk-SK" sz="11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a:ff:91:</a:t>
            </a:r>
            <a:r>
              <a:rPr lang="en-US" sz="11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5</a:t>
            </a:r>
            <a:r>
              <a:rPr lang="sk-SK" sz="11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5:9b</a:t>
            </a:r>
          </a:p>
        </p:txBody>
      </p:sp>
      <p:sp>
        <p:nvSpPr>
          <p:cNvPr id="42" name="BlokTextu 41"/>
          <p:cNvSpPr txBox="1"/>
          <p:nvPr/>
        </p:nvSpPr>
        <p:spPr>
          <a:xfrm>
            <a:off x="2793385" y="1662495"/>
            <a:ext cx="12241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100" dirty="0">
                <a:latin typeface="Calibri" pitchFamily="34" charset="0"/>
                <a:cs typeface="Calibri" pitchFamily="34" charset="0"/>
              </a:rPr>
              <a:t>b2: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d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a:ff:99:75:9d</a:t>
            </a:r>
          </a:p>
        </p:txBody>
      </p:sp>
      <p:sp>
        <p:nvSpPr>
          <p:cNvPr id="43" name="BlokTextu 42"/>
          <p:cNvSpPr txBox="1"/>
          <p:nvPr/>
        </p:nvSpPr>
        <p:spPr>
          <a:xfrm>
            <a:off x="3706827" y="2290083"/>
            <a:ext cx="12241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100" dirty="0">
                <a:latin typeface="Calibri" pitchFamily="34" charset="0"/>
                <a:cs typeface="Calibri" pitchFamily="34" charset="0"/>
              </a:rPr>
              <a:t>b3:ca:ff:91: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5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5:9e</a:t>
            </a:r>
          </a:p>
        </p:txBody>
      </p:sp>
      <p:sp>
        <p:nvSpPr>
          <p:cNvPr id="44" name="BlokTextu 43"/>
          <p:cNvSpPr txBox="1"/>
          <p:nvPr/>
        </p:nvSpPr>
        <p:spPr>
          <a:xfrm>
            <a:off x="4471295" y="1660881"/>
            <a:ext cx="12241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100" dirty="0">
                <a:latin typeface="Calibri" pitchFamily="34" charset="0"/>
                <a:cs typeface="Calibri" pitchFamily="34" charset="0"/>
              </a:rPr>
              <a:t>b4: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d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a:f6:91: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5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5:88</a:t>
            </a:r>
          </a:p>
        </p:txBody>
      </p:sp>
      <p:sp>
        <p:nvSpPr>
          <p:cNvPr id="45" name="BlokTextu 44"/>
          <p:cNvSpPr txBox="1"/>
          <p:nvPr/>
        </p:nvSpPr>
        <p:spPr>
          <a:xfrm>
            <a:off x="5508104" y="2276872"/>
            <a:ext cx="12241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100" dirty="0">
                <a:latin typeface="Calibri" pitchFamily="34" charset="0"/>
                <a:cs typeface="Calibri" pitchFamily="34" charset="0"/>
              </a:rPr>
              <a:t>b5: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d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c:ff:91: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5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5:33</a:t>
            </a:r>
          </a:p>
        </p:txBody>
      </p:sp>
      <p:sp>
        <p:nvSpPr>
          <p:cNvPr id="46" name="BlokTextu 45"/>
          <p:cNvSpPr txBox="1"/>
          <p:nvPr/>
        </p:nvSpPr>
        <p:spPr>
          <a:xfrm>
            <a:off x="6156176" y="1655222"/>
            <a:ext cx="12241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100" dirty="0">
                <a:latin typeface="Calibri" pitchFamily="34" charset="0"/>
                <a:cs typeface="Calibri" pitchFamily="34" charset="0"/>
              </a:rPr>
              <a:t>b6:cb:ff:91: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5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5:11</a:t>
            </a:r>
          </a:p>
        </p:txBody>
      </p:sp>
      <p:cxnSp>
        <p:nvCxnSpPr>
          <p:cNvPr id="10" name="Rovná spojovacia šípka 9"/>
          <p:cNvCxnSpPr/>
          <p:nvPr/>
        </p:nvCxnSpPr>
        <p:spPr>
          <a:xfrm flipH="1">
            <a:off x="3861358" y="2378224"/>
            <a:ext cx="3261793" cy="24909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99289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LAN – príklad 2</a:t>
            </a:r>
          </a:p>
        </p:txBody>
      </p:sp>
      <p:pic>
        <p:nvPicPr>
          <p:cNvPr id="4" name="Picture 34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3226" y="3342850"/>
            <a:ext cx="632454" cy="571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4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7082" y="3342850"/>
            <a:ext cx="632454" cy="571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4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2857" y="3342850"/>
            <a:ext cx="632454" cy="571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4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56992"/>
            <a:ext cx="632454" cy="571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4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55" y="2168860"/>
            <a:ext cx="1178677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37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4653" y="1834377"/>
            <a:ext cx="906462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1" name="Tabuľk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9631526"/>
              </p:ext>
            </p:extLst>
          </p:nvPr>
        </p:nvGraphicFramePr>
        <p:xfrm>
          <a:off x="539552" y="5085184"/>
          <a:ext cx="6096000" cy="111252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k-SK" dirty="0">
                          <a:solidFill>
                            <a:srgbClr val="FF0000"/>
                          </a:solidFill>
                        </a:rPr>
                        <a:t>ARP </a:t>
                      </a:r>
                      <a:r>
                        <a:rPr lang="sk-SK" dirty="0" err="1">
                          <a:solidFill>
                            <a:srgbClr val="FF0000"/>
                          </a:solidFill>
                        </a:rPr>
                        <a:t>reply</a:t>
                      </a:r>
                      <a:endParaRPr lang="sk-SK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aseline="0" dirty="0">
                          <a:latin typeface="Calibri" pitchFamily="34" charset="0"/>
                          <a:cs typeface="Calibri" pitchFamily="34" charset="0"/>
                        </a:rPr>
                        <a:t>Odosielateľ</a:t>
                      </a:r>
                      <a:endParaRPr lang="sk-SK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baseline="0" dirty="0">
                          <a:latin typeface="Calibri" pitchFamily="34" charset="0"/>
                          <a:cs typeface="Calibri" pitchFamily="34" charset="0"/>
                        </a:rPr>
                        <a:t>Príjemca</a:t>
                      </a:r>
                      <a:endParaRPr lang="sk-SK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b="1" dirty="0">
                          <a:latin typeface="Calibri" pitchFamily="34" charset="0"/>
                          <a:cs typeface="Calibri" pitchFamily="34" charset="0"/>
                        </a:rPr>
                        <a:t>IP adresa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b="1" dirty="0">
                          <a:latin typeface="Calibri" pitchFamily="34" charset="0"/>
                          <a:cs typeface="Calibri" pitchFamily="34" charset="0"/>
                        </a:rPr>
                        <a:t>MAC adresa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BlokTextu 11"/>
          <p:cNvSpPr txBox="1"/>
          <p:nvPr/>
        </p:nvSpPr>
        <p:spPr>
          <a:xfrm>
            <a:off x="179512" y="2973518"/>
            <a:ext cx="560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Calibri" pitchFamily="34" charset="0"/>
                <a:cs typeface="Calibri" pitchFamily="34" charset="0"/>
              </a:rPr>
              <a:t>PC1</a:t>
            </a:r>
          </a:p>
        </p:txBody>
      </p:sp>
      <p:sp>
        <p:nvSpPr>
          <p:cNvPr id="13" name="BlokTextu 12"/>
          <p:cNvSpPr txBox="1"/>
          <p:nvPr/>
        </p:nvSpPr>
        <p:spPr>
          <a:xfrm>
            <a:off x="1547664" y="2924944"/>
            <a:ext cx="560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Calibri" pitchFamily="34" charset="0"/>
                <a:cs typeface="Calibri" pitchFamily="34" charset="0"/>
              </a:rPr>
              <a:t>PC2</a:t>
            </a:r>
          </a:p>
        </p:txBody>
      </p:sp>
      <p:sp>
        <p:nvSpPr>
          <p:cNvPr id="14" name="BlokTextu 13"/>
          <p:cNvSpPr txBox="1"/>
          <p:nvPr/>
        </p:nvSpPr>
        <p:spPr>
          <a:xfrm>
            <a:off x="7518764" y="3030597"/>
            <a:ext cx="704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Calibri" pitchFamily="34" charset="0"/>
                <a:cs typeface="Calibri" pitchFamily="34" charset="0"/>
              </a:rPr>
              <a:t>PC51</a:t>
            </a:r>
          </a:p>
        </p:txBody>
      </p:sp>
      <p:sp>
        <p:nvSpPr>
          <p:cNvPr id="15" name="BlokTextu 14"/>
          <p:cNvSpPr txBox="1"/>
          <p:nvPr/>
        </p:nvSpPr>
        <p:spPr>
          <a:xfrm>
            <a:off x="8515972" y="3025419"/>
            <a:ext cx="704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Calibri" pitchFamily="34" charset="0"/>
                <a:cs typeface="Calibri" pitchFamily="34" charset="0"/>
              </a:rPr>
              <a:t>PC52</a:t>
            </a:r>
          </a:p>
        </p:txBody>
      </p:sp>
      <p:cxnSp>
        <p:nvCxnSpPr>
          <p:cNvPr id="17" name="Rovná spojnica 16"/>
          <p:cNvCxnSpPr>
            <a:stCxn id="7" idx="0"/>
          </p:cNvCxnSpPr>
          <p:nvPr/>
        </p:nvCxnSpPr>
        <p:spPr>
          <a:xfrm flipV="1">
            <a:off x="639755" y="2672916"/>
            <a:ext cx="195942" cy="6840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Rovná spojnica 18"/>
          <p:cNvCxnSpPr>
            <a:endCxn id="8" idx="2"/>
          </p:cNvCxnSpPr>
          <p:nvPr/>
        </p:nvCxnSpPr>
        <p:spPr>
          <a:xfrm flipH="1" flipV="1">
            <a:off x="1229094" y="2672916"/>
            <a:ext cx="374656" cy="64853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Rovná spojnica 20"/>
          <p:cNvCxnSpPr/>
          <p:nvPr/>
        </p:nvCxnSpPr>
        <p:spPr>
          <a:xfrm flipH="1" flipV="1">
            <a:off x="8388424" y="2672916"/>
            <a:ext cx="208216" cy="66656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Rovná spojnica 22"/>
          <p:cNvCxnSpPr/>
          <p:nvPr/>
        </p:nvCxnSpPr>
        <p:spPr>
          <a:xfrm flipV="1">
            <a:off x="7242276" y="2711354"/>
            <a:ext cx="692917" cy="62813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Rovná spojnica 15"/>
          <p:cNvCxnSpPr>
            <a:endCxn id="9" idx="1"/>
          </p:cNvCxnSpPr>
          <p:nvPr/>
        </p:nvCxnSpPr>
        <p:spPr>
          <a:xfrm flipV="1">
            <a:off x="1818432" y="2101077"/>
            <a:ext cx="756221" cy="106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BlokTextu 24"/>
          <p:cNvSpPr txBox="1"/>
          <p:nvPr/>
        </p:nvSpPr>
        <p:spPr>
          <a:xfrm>
            <a:off x="35763" y="3938014"/>
            <a:ext cx="117005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  <a:cs typeface="Calibri" pitchFamily="34" charset="0"/>
              </a:rPr>
              <a:t>192.168.10.2</a:t>
            </a:r>
          </a:p>
          <a:p>
            <a:r>
              <a:rPr lang="sk-SK" sz="1100" dirty="0">
                <a:latin typeface="Calibri" pitchFamily="34" charset="0"/>
                <a:cs typeface="Calibri" pitchFamily="34" charset="0"/>
              </a:rPr>
              <a:t>0a:af:fb:9h:12:9e</a:t>
            </a:r>
          </a:p>
        </p:txBody>
      </p:sp>
      <p:sp>
        <p:nvSpPr>
          <p:cNvPr id="27" name="BlokTextu 26"/>
          <p:cNvSpPr txBox="1"/>
          <p:nvPr/>
        </p:nvSpPr>
        <p:spPr>
          <a:xfrm>
            <a:off x="1115616" y="3933056"/>
            <a:ext cx="124403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  <a:cs typeface="Calibri" pitchFamily="34" charset="0"/>
              </a:rPr>
              <a:t>192.168.10.3</a:t>
            </a:r>
          </a:p>
          <a:p>
            <a:r>
              <a:rPr lang="sk-SK" sz="1100" dirty="0">
                <a:latin typeface="Calibri" pitchFamily="34" charset="0"/>
                <a:cs typeface="Calibri" pitchFamily="34" charset="0"/>
              </a:rPr>
              <a:t>0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B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:a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d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:f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0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:9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c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:1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a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: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11</a:t>
            </a:r>
            <a:endParaRPr lang="sk-SK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BlokTextu 27"/>
          <p:cNvSpPr txBox="1"/>
          <p:nvPr/>
        </p:nvSpPr>
        <p:spPr>
          <a:xfrm>
            <a:off x="6455125" y="3933056"/>
            <a:ext cx="133605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  <a:cs typeface="Calibri" pitchFamily="34" charset="0"/>
              </a:rPr>
              <a:t>1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72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.16.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0.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2</a:t>
            </a:r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r>
              <a:rPr lang="sk-SK" sz="1200" dirty="0">
                <a:latin typeface="Calibri" pitchFamily="34" charset="0"/>
                <a:cs typeface="Calibri" pitchFamily="34" charset="0"/>
              </a:rPr>
              <a:t>0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1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</a:t>
            </a:r>
            <a:r>
              <a:rPr lang="en-US" sz="1200" dirty="0" err="1">
                <a:latin typeface="Calibri" pitchFamily="34" charset="0"/>
                <a:cs typeface="Calibri" pitchFamily="34" charset="0"/>
              </a:rPr>
              <a:t>dd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:f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5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:9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0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:1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5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:9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9</a:t>
            </a:r>
            <a:endParaRPr lang="sk-SK" sz="1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9" name="BlokTextu 28"/>
          <p:cNvSpPr txBox="1"/>
          <p:nvPr/>
        </p:nvSpPr>
        <p:spPr>
          <a:xfrm>
            <a:off x="7935193" y="3933056"/>
            <a:ext cx="138933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  <a:cs typeface="Calibri" pitchFamily="34" charset="0"/>
              </a:rPr>
              <a:t>1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7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2.16.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0.3</a:t>
            </a:r>
          </a:p>
          <a:p>
            <a:r>
              <a:rPr lang="en-US" sz="1200" dirty="0">
                <a:latin typeface="Calibri" pitchFamily="34" charset="0"/>
                <a:cs typeface="Calibri" pitchFamily="34" charset="0"/>
              </a:rPr>
              <a:t>fc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cc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:f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8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8e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:1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a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6d</a:t>
            </a:r>
            <a:endParaRPr lang="sk-SK" sz="1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BlokTextu 30"/>
          <p:cNvSpPr txBox="1"/>
          <p:nvPr/>
        </p:nvSpPr>
        <p:spPr>
          <a:xfrm>
            <a:off x="1115616" y="1793300"/>
            <a:ext cx="14688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  <a:cs typeface="Calibri" pitchFamily="34" charset="0"/>
              </a:rPr>
              <a:t>192.168.10.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1/24</a:t>
            </a:r>
          </a:p>
        </p:txBody>
      </p:sp>
      <p:sp>
        <p:nvSpPr>
          <p:cNvPr id="34" name="BlokTextu 33"/>
          <p:cNvSpPr txBox="1"/>
          <p:nvPr/>
        </p:nvSpPr>
        <p:spPr>
          <a:xfrm>
            <a:off x="2841654" y="5445224"/>
            <a:ext cx="1730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  <a:cs typeface="Calibri" pitchFamily="34" charset="0"/>
              </a:rPr>
              <a:t>1</a:t>
            </a:r>
            <a:r>
              <a:rPr lang="sk-SK" dirty="0">
                <a:latin typeface="Calibri" pitchFamily="34" charset="0"/>
                <a:cs typeface="Calibri" pitchFamily="34" charset="0"/>
              </a:rPr>
              <a:t>7</a:t>
            </a:r>
            <a:r>
              <a:rPr lang="en-US" dirty="0">
                <a:latin typeface="Calibri" pitchFamily="34" charset="0"/>
                <a:cs typeface="Calibri" pitchFamily="34" charset="0"/>
              </a:rPr>
              <a:t>2.16.</a:t>
            </a:r>
            <a:r>
              <a:rPr lang="sk-SK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dirty="0">
                <a:latin typeface="Calibri" pitchFamily="34" charset="0"/>
                <a:cs typeface="Calibri" pitchFamily="34" charset="0"/>
              </a:rPr>
              <a:t>0.</a:t>
            </a:r>
            <a:r>
              <a:rPr lang="sk-SK" dirty="0">
                <a:latin typeface="Calibri" pitchFamily="34" charset="0"/>
                <a:cs typeface="Calibri" pitchFamily="34" charset="0"/>
              </a:rPr>
              <a:t>2</a:t>
            </a:r>
          </a:p>
        </p:txBody>
      </p:sp>
      <p:sp>
        <p:nvSpPr>
          <p:cNvPr id="35" name="BlokTextu 34"/>
          <p:cNvSpPr txBox="1"/>
          <p:nvPr/>
        </p:nvSpPr>
        <p:spPr>
          <a:xfrm>
            <a:off x="4860033" y="5445224"/>
            <a:ext cx="1584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  <a:cs typeface="Calibri" pitchFamily="34" charset="0"/>
              </a:rPr>
              <a:t>1</a:t>
            </a:r>
            <a:r>
              <a:rPr lang="sk-SK" dirty="0">
                <a:latin typeface="Calibri" pitchFamily="34" charset="0"/>
                <a:cs typeface="Calibri" pitchFamily="34" charset="0"/>
              </a:rPr>
              <a:t>7</a:t>
            </a:r>
            <a:r>
              <a:rPr lang="en-US" dirty="0">
                <a:latin typeface="Calibri" pitchFamily="34" charset="0"/>
                <a:cs typeface="Calibri" pitchFamily="34" charset="0"/>
              </a:rPr>
              <a:t>2.16.</a:t>
            </a:r>
            <a:r>
              <a:rPr lang="sk-SK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dirty="0">
                <a:latin typeface="Calibri" pitchFamily="34" charset="0"/>
                <a:cs typeface="Calibri" pitchFamily="34" charset="0"/>
              </a:rPr>
              <a:t>0.</a:t>
            </a:r>
            <a:r>
              <a:rPr lang="sk-SK" dirty="0">
                <a:latin typeface="Calibri" pitchFamily="34" charset="0"/>
                <a:cs typeface="Calibri" pitchFamily="34" charset="0"/>
              </a:rPr>
              <a:t>1</a:t>
            </a:r>
          </a:p>
        </p:txBody>
      </p:sp>
      <p:sp>
        <p:nvSpPr>
          <p:cNvPr id="36" name="BlokTextu 35"/>
          <p:cNvSpPr txBox="1"/>
          <p:nvPr/>
        </p:nvSpPr>
        <p:spPr>
          <a:xfrm>
            <a:off x="2699792" y="5814556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Calibri" pitchFamily="34" charset="0"/>
                <a:cs typeface="Calibri" pitchFamily="34" charset="0"/>
              </a:rPr>
              <a:t>0</a:t>
            </a:r>
            <a:r>
              <a:rPr lang="en-US" dirty="0">
                <a:latin typeface="Calibri" pitchFamily="34" charset="0"/>
                <a:cs typeface="Calibri" pitchFamily="34" charset="0"/>
              </a:rPr>
              <a:t>1</a:t>
            </a:r>
            <a:r>
              <a:rPr lang="sk-SK" dirty="0">
                <a:latin typeface="Calibri" pitchFamily="34" charset="0"/>
                <a:cs typeface="Calibri" pitchFamily="34" charset="0"/>
              </a:rPr>
              <a:t>:</a:t>
            </a:r>
            <a:r>
              <a:rPr lang="en-US" dirty="0" err="1">
                <a:latin typeface="Calibri" pitchFamily="34" charset="0"/>
                <a:cs typeface="Calibri" pitchFamily="34" charset="0"/>
              </a:rPr>
              <a:t>dd</a:t>
            </a:r>
            <a:r>
              <a:rPr lang="sk-SK" dirty="0">
                <a:latin typeface="Calibri" pitchFamily="34" charset="0"/>
                <a:cs typeface="Calibri" pitchFamily="34" charset="0"/>
              </a:rPr>
              <a:t>:f</a:t>
            </a:r>
            <a:r>
              <a:rPr lang="en-US" dirty="0">
                <a:latin typeface="Calibri" pitchFamily="34" charset="0"/>
                <a:cs typeface="Calibri" pitchFamily="34" charset="0"/>
              </a:rPr>
              <a:t>5</a:t>
            </a:r>
            <a:r>
              <a:rPr lang="sk-SK" dirty="0">
                <a:latin typeface="Calibri" pitchFamily="34" charset="0"/>
                <a:cs typeface="Calibri" pitchFamily="34" charset="0"/>
              </a:rPr>
              <a:t>:9</a:t>
            </a:r>
            <a:r>
              <a:rPr lang="en-US" dirty="0">
                <a:latin typeface="Calibri" pitchFamily="34" charset="0"/>
                <a:cs typeface="Calibri" pitchFamily="34" charset="0"/>
              </a:rPr>
              <a:t>0</a:t>
            </a:r>
            <a:r>
              <a:rPr lang="sk-SK" dirty="0">
                <a:latin typeface="Calibri" pitchFamily="34" charset="0"/>
                <a:cs typeface="Calibri" pitchFamily="34" charset="0"/>
              </a:rPr>
              <a:t>:1</a:t>
            </a:r>
            <a:r>
              <a:rPr lang="en-US" dirty="0">
                <a:latin typeface="Calibri" pitchFamily="34" charset="0"/>
                <a:cs typeface="Calibri" pitchFamily="34" charset="0"/>
              </a:rPr>
              <a:t>5</a:t>
            </a:r>
            <a:r>
              <a:rPr lang="sk-SK" dirty="0">
                <a:latin typeface="Calibri" pitchFamily="34" charset="0"/>
                <a:cs typeface="Calibri" pitchFamily="34" charset="0"/>
              </a:rPr>
              <a:t>:9</a:t>
            </a:r>
            <a:r>
              <a:rPr lang="en-US" dirty="0">
                <a:latin typeface="Calibri" pitchFamily="34" charset="0"/>
                <a:cs typeface="Calibri" pitchFamily="34" charset="0"/>
              </a:rPr>
              <a:t>9</a:t>
            </a:r>
            <a:endParaRPr lang="sk-SK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7" name="BlokTextu 36"/>
          <p:cNvSpPr txBox="1"/>
          <p:nvPr/>
        </p:nvSpPr>
        <p:spPr>
          <a:xfrm>
            <a:off x="4716016" y="5805264"/>
            <a:ext cx="18722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Calibri" pitchFamily="34" charset="0"/>
                <a:cs typeface="Calibri" pitchFamily="34" charset="0"/>
              </a:rPr>
              <a:t>b6:cb:ff:91:</a:t>
            </a:r>
            <a:r>
              <a:rPr lang="en-US" dirty="0">
                <a:latin typeface="Calibri" pitchFamily="34" charset="0"/>
                <a:cs typeface="Calibri" pitchFamily="34" charset="0"/>
              </a:rPr>
              <a:t>5</a:t>
            </a:r>
            <a:r>
              <a:rPr lang="sk-SK" dirty="0">
                <a:latin typeface="Calibri" pitchFamily="34" charset="0"/>
                <a:cs typeface="Calibri" pitchFamily="34" charset="0"/>
              </a:rPr>
              <a:t>5:11</a:t>
            </a:r>
          </a:p>
        </p:txBody>
      </p:sp>
      <p:pic>
        <p:nvPicPr>
          <p:cNvPr id="38" name="Picture 37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1602" y="1844824"/>
            <a:ext cx="906462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9" name="Picture 37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1844824"/>
            <a:ext cx="906462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" name="Picture 4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9526" y="2207298"/>
            <a:ext cx="1178677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7" name="Rovná spojnica 46"/>
          <p:cNvCxnSpPr/>
          <p:nvPr/>
        </p:nvCxnSpPr>
        <p:spPr>
          <a:xfrm>
            <a:off x="6832513" y="2123327"/>
            <a:ext cx="958665" cy="2444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BlokTextu 49"/>
          <p:cNvSpPr txBox="1"/>
          <p:nvPr/>
        </p:nvSpPr>
        <p:spPr>
          <a:xfrm>
            <a:off x="6876256" y="1894812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  <a:cs typeface="Calibri" pitchFamily="34" charset="0"/>
              </a:rPr>
              <a:t>1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7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2.16.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0.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1/24</a:t>
            </a:r>
          </a:p>
        </p:txBody>
      </p:sp>
      <p:sp>
        <p:nvSpPr>
          <p:cNvPr id="51" name="BlokTextu 50"/>
          <p:cNvSpPr txBox="1"/>
          <p:nvPr/>
        </p:nvSpPr>
        <p:spPr>
          <a:xfrm>
            <a:off x="3275856" y="2584326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  <a:cs typeface="Calibri" pitchFamily="34" charset="0"/>
              </a:rPr>
              <a:t>1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95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.1.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.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0/30</a:t>
            </a:r>
          </a:p>
        </p:txBody>
      </p:sp>
      <p:sp>
        <p:nvSpPr>
          <p:cNvPr id="52" name="BlokTextu 51"/>
          <p:cNvSpPr txBox="1"/>
          <p:nvPr/>
        </p:nvSpPr>
        <p:spPr>
          <a:xfrm>
            <a:off x="5004048" y="2617167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  <a:cs typeface="Calibri" pitchFamily="34" charset="0"/>
              </a:rPr>
              <a:t>1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82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.16.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5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0.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0/30</a:t>
            </a:r>
          </a:p>
        </p:txBody>
      </p:sp>
      <p:cxnSp>
        <p:nvCxnSpPr>
          <p:cNvPr id="54" name="Rovná spojnica 53"/>
          <p:cNvCxnSpPr>
            <a:stCxn id="9" idx="3"/>
            <a:endCxn id="38" idx="1"/>
          </p:cNvCxnSpPr>
          <p:nvPr/>
        </p:nvCxnSpPr>
        <p:spPr>
          <a:xfrm>
            <a:off x="3481115" y="2101077"/>
            <a:ext cx="760487" cy="104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Rovná spojnica 55"/>
          <p:cNvCxnSpPr>
            <a:stCxn id="38" idx="3"/>
            <a:endCxn id="39" idx="1"/>
          </p:cNvCxnSpPr>
          <p:nvPr/>
        </p:nvCxnSpPr>
        <p:spPr>
          <a:xfrm>
            <a:off x="5148064" y="2111524"/>
            <a:ext cx="79208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7" name="BlokTextu 56"/>
          <p:cNvSpPr txBox="1"/>
          <p:nvPr/>
        </p:nvSpPr>
        <p:spPr>
          <a:xfrm>
            <a:off x="1907704" y="2328521"/>
            <a:ext cx="12241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1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b</a:t>
            </a:r>
            <a:r>
              <a:rPr lang="en-US" sz="11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sk-SK" sz="11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:</a:t>
            </a:r>
            <a:r>
              <a:rPr lang="en-US" sz="11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d</a:t>
            </a:r>
            <a:r>
              <a:rPr lang="sk-SK" sz="11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a:ff:91:</a:t>
            </a:r>
            <a:r>
              <a:rPr lang="en-US" sz="11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5</a:t>
            </a:r>
            <a:r>
              <a:rPr lang="sk-SK" sz="11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5:9b</a:t>
            </a:r>
          </a:p>
        </p:txBody>
      </p:sp>
      <p:sp>
        <p:nvSpPr>
          <p:cNvPr id="42" name="BlokTextu 41"/>
          <p:cNvSpPr txBox="1"/>
          <p:nvPr/>
        </p:nvSpPr>
        <p:spPr>
          <a:xfrm>
            <a:off x="2793385" y="1662495"/>
            <a:ext cx="12241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100" dirty="0">
                <a:latin typeface="Calibri" pitchFamily="34" charset="0"/>
                <a:cs typeface="Calibri" pitchFamily="34" charset="0"/>
              </a:rPr>
              <a:t>b2: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d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a:ff:99:75:9d</a:t>
            </a:r>
          </a:p>
        </p:txBody>
      </p:sp>
      <p:sp>
        <p:nvSpPr>
          <p:cNvPr id="43" name="BlokTextu 42"/>
          <p:cNvSpPr txBox="1"/>
          <p:nvPr/>
        </p:nvSpPr>
        <p:spPr>
          <a:xfrm>
            <a:off x="3706827" y="2290083"/>
            <a:ext cx="12241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100" dirty="0">
                <a:latin typeface="Calibri" pitchFamily="34" charset="0"/>
                <a:cs typeface="Calibri" pitchFamily="34" charset="0"/>
              </a:rPr>
              <a:t>b3:ca:ff:91: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5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5:9e</a:t>
            </a:r>
          </a:p>
        </p:txBody>
      </p:sp>
      <p:sp>
        <p:nvSpPr>
          <p:cNvPr id="44" name="BlokTextu 43"/>
          <p:cNvSpPr txBox="1"/>
          <p:nvPr/>
        </p:nvSpPr>
        <p:spPr>
          <a:xfrm>
            <a:off x="4471295" y="1660881"/>
            <a:ext cx="12241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100" dirty="0">
                <a:latin typeface="Calibri" pitchFamily="34" charset="0"/>
                <a:cs typeface="Calibri" pitchFamily="34" charset="0"/>
              </a:rPr>
              <a:t>b4: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d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a:f6:91: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5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5:88</a:t>
            </a:r>
          </a:p>
        </p:txBody>
      </p:sp>
      <p:sp>
        <p:nvSpPr>
          <p:cNvPr id="45" name="BlokTextu 44"/>
          <p:cNvSpPr txBox="1"/>
          <p:nvPr/>
        </p:nvSpPr>
        <p:spPr>
          <a:xfrm>
            <a:off x="5508104" y="2276872"/>
            <a:ext cx="12241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100" dirty="0">
                <a:latin typeface="Calibri" pitchFamily="34" charset="0"/>
                <a:cs typeface="Calibri" pitchFamily="34" charset="0"/>
              </a:rPr>
              <a:t>b5: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d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c:ff:91: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5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5:33</a:t>
            </a:r>
          </a:p>
        </p:txBody>
      </p:sp>
      <p:sp>
        <p:nvSpPr>
          <p:cNvPr id="46" name="BlokTextu 45"/>
          <p:cNvSpPr txBox="1"/>
          <p:nvPr/>
        </p:nvSpPr>
        <p:spPr>
          <a:xfrm>
            <a:off x="6156176" y="1655222"/>
            <a:ext cx="12241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100" dirty="0">
                <a:latin typeface="Calibri" pitchFamily="34" charset="0"/>
                <a:cs typeface="Calibri" pitchFamily="34" charset="0"/>
              </a:rPr>
              <a:t>b6:cb:ff:91: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5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5:11</a:t>
            </a:r>
          </a:p>
        </p:txBody>
      </p:sp>
      <p:cxnSp>
        <p:nvCxnSpPr>
          <p:cNvPr id="10" name="Rovná spojovacia šípka 9"/>
          <p:cNvCxnSpPr/>
          <p:nvPr/>
        </p:nvCxnSpPr>
        <p:spPr>
          <a:xfrm flipH="1">
            <a:off x="3861358" y="2378224"/>
            <a:ext cx="3261793" cy="24909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84549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LAN – príklad 2</a:t>
            </a:r>
          </a:p>
        </p:txBody>
      </p:sp>
      <p:pic>
        <p:nvPicPr>
          <p:cNvPr id="4" name="Picture 34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3226" y="3342850"/>
            <a:ext cx="632454" cy="571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4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7082" y="3342850"/>
            <a:ext cx="632454" cy="571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4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2857" y="3342850"/>
            <a:ext cx="632454" cy="571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4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56992"/>
            <a:ext cx="632454" cy="571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4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55" y="2168860"/>
            <a:ext cx="1178677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37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4653" y="1834377"/>
            <a:ext cx="906462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1" name="Tabuľk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7026031"/>
              </p:ext>
            </p:extLst>
          </p:nvPr>
        </p:nvGraphicFramePr>
        <p:xfrm>
          <a:off x="539552" y="5085184"/>
          <a:ext cx="6096000" cy="111252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PING (ICMP)</a:t>
                      </a:r>
                      <a:endParaRPr lang="sk-SK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aseline="0" dirty="0">
                          <a:latin typeface="Calibri" pitchFamily="34" charset="0"/>
                          <a:cs typeface="Calibri" pitchFamily="34" charset="0"/>
                        </a:rPr>
                        <a:t>Odosielateľ</a:t>
                      </a:r>
                      <a:endParaRPr lang="sk-SK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baseline="0" dirty="0">
                          <a:latin typeface="Calibri" pitchFamily="34" charset="0"/>
                          <a:cs typeface="Calibri" pitchFamily="34" charset="0"/>
                        </a:rPr>
                        <a:t>Príjemca</a:t>
                      </a:r>
                      <a:endParaRPr lang="sk-SK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b="1" dirty="0">
                          <a:latin typeface="Calibri" pitchFamily="34" charset="0"/>
                          <a:cs typeface="Calibri" pitchFamily="34" charset="0"/>
                        </a:rPr>
                        <a:t>IP adresa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b="1" dirty="0">
                          <a:latin typeface="Calibri" pitchFamily="34" charset="0"/>
                          <a:cs typeface="Calibri" pitchFamily="34" charset="0"/>
                        </a:rPr>
                        <a:t>MAC adresa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BlokTextu 11"/>
          <p:cNvSpPr txBox="1"/>
          <p:nvPr/>
        </p:nvSpPr>
        <p:spPr>
          <a:xfrm>
            <a:off x="179512" y="2973518"/>
            <a:ext cx="560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Calibri" pitchFamily="34" charset="0"/>
                <a:cs typeface="Calibri" pitchFamily="34" charset="0"/>
              </a:rPr>
              <a:t>PC1</a:t>
            </a:r>
          </a:p>
        </p:txBody>
      </p:sp>
      <p:sp>
        <p:nvSpPr>
          <p:cNvPr id="13" name="BlokTextu 12"/>
          <p:cNvSpPr txBox="1"/>
          <p:nvPr/>
        </p:nvSpPr>
        <p:spPr>
          <a:xfrm>
            <a:off x="1547664" y="2924944"/>
            <a:ext cx="560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Calibri" pitchFamily="34" charset="0"/>
                <a:cs typeface="Calibri" pitchFamily="34" charset="0"/>
              </a:rPr>
              <a:t>PC2</a:t>
            </a:r>
          </a:p>
        </p:txBody>
      </p:sp>
      <p:sp>
        <p:nvSpPr>
          <p:cNvPr id="14" name="BlokTextu 13"/>
          <p:cNvSpPr txBox="1"/>
          <p:nvPr/>
        </p:nvSpPr>
        <p:spPr>
          <a:xfrm>
            <a:off x="7518764" y="3030597"/>
            <a:ext cx="704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Calibri" pitchFamily="34" charset="0"/>
                <a:cs typeface="Calibri" pitchFamily="34" charset="0"/>
              </a:rPr>
              <a:t>PC51</a:t>
            </a:r>
          </a:p>
        </p:txBody>
      </p:sp>
      <p:sp>
        <p:nvSpPr>
          <p:cNvPr id="15" name="BlokTextu 14"/>
          <p:cNvSpPr txBox="1"/>
          <p:nvPr/>
        </p:nvSpPr>
        <p:spPr>
          <a:xfrm>
            <a:off x="8515972" y="3025419"/>
            <a:ext cx="704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Calibri" pitchFamily="34" charset="0"/>
                <a:cs typeface="Calibri" pitchFamily="34" charset="0"/>
              </a:rPr>
              <a:t>PC52</a:t>
            </a:r>
          </a:p>
        </p:txBody>
      </p:sp>
      <p:cxnSp>
        <p:nvCxnSpPr>
          <p:cNvPr id="17" name="Rovná spojnica 16"/>
          <p:cNvCxnSpPr>
            <a:stCxn id="7" idx="0"/>
          </p:cNvCxnSpPr>
          <p:nvPr/>
        </p:nvCxnSpPr>
        <p:spPr>
          <a:xfrm flipV="1">
            <a:off x="639755" y="2672916"/>
            <a:ext cx="195942" cy="6840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Rovná spojnica 18"/>
          <p:cNvCxnSpPr>
            <a:endCxn id="8" idx="2"/>
          </p:cNvCxnSpPr>
          <p:nvPr/>
        </p:nvCxnSpPr>
        <p:spPr>
          <a:xfrm flipH="1" flipV="1">
            <a:off x="1229094" y="2672916"/>
            <a:ext cx="374656" cy="64853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Rovná spojnica 20"/>
          <p:cNvCxnSpPr/>
          <p:nvPr/>
        </p:nvCxnSpPr>
        <p:spPr>
          <a:xfrm flipH="1" flipV="1">
            <a:off x="8388424" y="2672916"/>
            <a:ext cx="208216" cy="66656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Rovná spojnica 22"/>
          <p:cNvCxnSpPr/>
          <p:nvPr/>
        </p:nvCxnSpPr>
        <p:spPr>
          <a:xfrm flipV="1">
            <a:off x="7242276" y="2711354"/>
            <a:ext cx="692917" cy="62813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Rovná spojnica 15"/>
          <p:cNvCxnSpPr>
            <a:endCxn id="9" idx="1"/>
          </p:cNvCxnSpPr>
          <p:nvPr/>
        </p:nvCxnSpPr>
        <p:spPr>
          <a:xfrm flipV="1">
            <a:off x="1818432" y="2101077"/>
            <a:ext cx="756221" cy="106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BlokTextu 24"/>
          <p:cNvSpPr txBox="1"/>
          <p:nvPr/>
        </p:nvSpPr>
        <p:spPr>
          <a:xfrm>
            <a:off x="35763" y="3938014"/>
            <a:ext cx="117005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  <a:cs typeface="Calibri" pitchFamily="34" charset="0"/>
              </a:rPr>
              <a:t>192.168.10.2</a:t>
            </a:r>
          </a:p>
          <a:p>
            <a:r>
              <a:rPr lang="sk-SK" sz="1100" dirty="0">
                <a:latin typeface="Calibri" pitchFamily="34" charset="0"/>
                <a:cs typeface="Calibri" pitchFamily="34" charset="0"/>
              </a:rPr>
              <a:t>0a:af:fb:9h:12:9e</a:t>
            </a:r>
          </a:p>
        </p:txBody>
      </p:sp>
      <p:sp>
        <p:nvSpPr>
          <p:cNvPr id="27" name="BlokTextu 26"/>
          <p:cNvSpPr txBox="1"/>
          <p:nvPr/>
        </p:nvSpPr>
        <p:spPr>
          <a:xfrm>
            <a:off x="1115616" y="3933056"/>
            <a:ext cx="124403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  <a:cs typeface="Calibri" pitchFamily="34" charset="0"/>
              </a:rPr>
              <a:t>192.168.10.3</a:t>
            </a:r>
          </a:p>
          <a:p>
            <a:r>
              <a:rPr lang="sk-SK" sz="1100" dirty="0">
                <a:latin typeface="Calibri" pitchFamily="34" charset="0"/>
                <a:cs typeface="Calibri" pitchFamily="34" charset="0"/>
              </a:rPr>
              <a:t>0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B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:a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d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:f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0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:9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c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:1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a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: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11</a:t>
            </a:r>
            <a:endParaRPr lang="sk-SK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BlokTextu 27"/>
          <p:cNvSpPr txBox="1"/>
          <p:nvPr/>
        </p:nvSpPr>
        <p:spPr>
          <a:xfrm>
            <a:off x="6455125" y="3933056"/>
            <a:ext cx="133605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  <a:cs typeface="Calibri" pitchFamily="34" charset="0"/>
              </a:rPr>
              <a:t>1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72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.16.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0.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2</a:t>
            </a:r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r>
              <a:rPr lang="sk-SK" sz="1200" dirty="0">
                <a:latin typeface="Calibri" pitchFamily="34" charset="0"/>
                <a:cs typeface="Calibri" pitchFamily="34" charset="0"/>
              </a:rPr>
              <a:t>0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1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</a:t>
            </a:r>
            <a:r>
              <a:rPr lang="en-US" sz="1200" dirty="0" err="1">
                <a:latin typeface="Calibri" pitchFamily="34" charset="0"/>
                <a:cs typeface="Calibri" pitchFamily="34" charset="0"/>
              </a:rPr>
              <a:t>dd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:f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5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:9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0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:1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5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:9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9</a:t>
            </a:r>
            <a:endParaRPr lang="sk-SK" sz="1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9" name="BlokTextu 28"/>
          <p:cNvSpPr txBox="1"/>
          <p:nvPr/>
        </p:nvSpPr>
        <p:spPr>
          <a:xfrm>
            <a:off x="7935193" y="3933056"/>
            <a:ext cx="138933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  <a:cs typeface="Calibri" pitchFamily="34" charset="0"/>
              </a:rPr>
              <a:t>1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7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2.16.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0.3</a:t>
            </a:r>
          </a:p>
          <a:p>
            <a:r>
              <a:rPr lang="en-US" sz="1200" dirty="0">
                <a:latin typeface="Calibri" pitchFamily="34" charset="0"/>
                <a:cs typeface="Calibri" pitchFamily="34" charset="0"/>
              </a:rPr>
              <a:t>fc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cc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:f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8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8e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:1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a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6d</a:t>
            </a:r>
            <a:endParaRPr lang="sk-SK" sz="1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BlokTextu 30"/>
          <p:cNvSpPr txBox="1"/>
          <p:nvPr/>
        </p:nvSpPr>
        <p:spPr>
          <a:xfrm>
            <a:off x="1115616" y="1793300"/>
            <a:ext cx="14688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  <a:cs typeface="Calibri" pitchFamily="34" charset="0"/>
              </a:rPr>
              <a:t>192.168.10.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1/24</a:t>
            </a:r>
          </a:p>
        </p:txBody>
      </p:sp>
      <p:sp>
        <p:nvSpPr>
          <p:cNvPr id="34" name="BlokTextu 33"/>
          <p:cNvSpPr txBox="1"/>
          <p:nvPr/>
        </p:nvSpPr>
        <p:spPr>
          <a:xfrm>
            <a:off x="2841654" y="5445224"/>
            <a:ext cx="1730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  <a:cs typeface="Calibri" pitchFamily="34" charset="0"/>
              </a:rPr>
              <a:t>1</a:t>
            </a:r>
            <a:r>
              <a:rPr lang="sk-SK" dirty="0">
                <a:latin typeface="Calibri" pitchFamily="34" charset="0"/>
                <a:cs typeface="Calibri" pitchFamily="34" charset="0"/>
              </a:rPr>
              <a:t>9</a:t>
            </a:r>
            <a:r>
              <a:rPr lang="en-US" dirty="0">
                <a:latin typeface="Calibri" pitchFamily="34" charset="0"/>
                <a:cs typeface="Calibri" pitchFamily="34" charset="0"/>
              </a:rPr>
              <a:t>2.168.10.2</a:t>
            </a:r>
            <a:endParaRPr lang="sk-SK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5" name="BlokTextu 34"/>
          <p:cNvSpPr txBox="1"/>
          <p:nvPr/>
        </p:nvSpPr>
        <p:spPr>
          <a:xfrm>
            <a:off x="4860033" y="5445224"/>
            <a:ext cx="1584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  <a:cs typeface="Calibri" pitchFamily="34" charset="0"/>
              </a:rPr>
              <a:t>1</a:t>
            </a:r>
            <a:r>
              <a:rPr lang="sk-SK" dirty="0">
                <a:latin typeface="Calibri" pitchFamily="34" charset="0"/>
                <a:cs typeface="Calibri" pitchFamily="34" charset="0"/>
              </a:rPr>
              <a:t>7</a:t>
            </a:r>
            <a:r>
              <a:rPr lang="en-US" dirty="0">
                <a:latin typeface="Calibri" pitchFamily="34" charset="0"/>
                <a:cs typeface="Calibri" pitchFamily="34" charset="0"/>
              </a:rPr>
              <a:t>2.16.</a:t>
            </a:r>
            <a:r>
              <a:rPr lang="sk-SK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dirty="0">
                <a:latin typeface="Calibri" pitchFamily="34" charset="0"/>
                <a:cs typeface="Calibri" pitchFamily="34" charset="0"/>
              </a:rPr>
              <a:t>0.2</a:t>
            </a:r>
            <a:endParaRPr lang="sk-SK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BlokTextu 35"/>
          <p:cNvSpPr txBox="1"/>
          <p:nvPr/>
        </p:nvSpPr>
        <p:spPr>
          <a:xfrm>
            <a:off x="2699792" y="5814556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Calibri" pitchFamily="34" charset="0"/>
                <a:cs typeface="Calibri" pitchFamily="34" charset="0"/>
              </a:rPr>
              <a:t>b6:cb:ff:91:</a:t>
            </a:r>
            <a:r>
              <a:rPr lang="en-US" dirty="0">
                <a:latin typeface="Calibri" pitchFamily="34" charset="0"/>
                <a:cs typeface="Calibri" pitchFamily="34" charset="0"/>
              </a:rPr>
              <a:t>5</a:t>
            </a:r>
            <a:r>
              <a:rPr lang="sk-SK" dirty="0">
                <a:latin typeface="Calibri" pitchFamily="34" charset="0"/>
                <a:cs typeface="Calibri" pitchFamily="34" charset="0"/>
              </a:rPr>
              <a:t>5:11</a:t>
            </a:r>
          </a:p>
        </p:txBody>
      </p:sp>
      <p:sp>
        <p:nvSpPr>
          <p:cNvPr id="37" name="BlokTextu 36"/>
          <p:cNvSpPr txBox="1"/>
          <p:nvPr/>
        </p:nvSpPr>
        <p:spPr>
          <a:xfrm>
            <a:off x="4716016" y="5805264"/>
            <a:ext cx="18722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dirty="0">
                <a:latin typeface="Calibri" pitchFamily="34" charset="0"/>
                <a:cs typeface="Calibri" pitchFamily="34" charset="0"/>
              </a:rPr>
              <a:t>0</a:t>
            </a:r>
            <a:r>
              <a:rPr lang="en-US" dirty="0">
                <a:latin typeface="Calibri" pitchFamily="34" charset="0"/>
                <a:cs typeface="Calibri" pitchFamily="34" charset="0"/>
              </a:rPr>
              <a:t>1</a:t>
            </a:r>
            <a:r>
              <a:rPr lang="sk-SK" dirty="0">
                <a:latin typeface="Calibri" pitchFamily="34" charset="0"/>
                <a:cs typeface="Calibri" pitchFamily="34" charset="0"/>
              </a:rPr>
              <a:t>:</a:t>
            </a:r>
            <a:r>
              <a:rPr lang="en-US" dirty="0" err="1">
                <a:latin typeface="Calibri" pitchFamily="34" charset="0"/>
                <a:cs typeface="Calibri" pitchFamily="34" charset="0"/>
              </a:rPr>
              <a:t>dd</a:t>
            </a:r>
            <a:r>
              <a:rPr lang="sk-SK" dirty="0">
                <a:latin typeface="Calibri" pitchFamily="34" charset="0"/>
                <a:cs typeface="Calibri" pitchFamily="34" charset="0"/>
              </a:rPr>
              <a:t>:f</a:t>
            </a:r>
            <a:r>
              <a:rPr lang="en-US" dirty="0">
                <a:latin typeface="Calibri" pitchFamily="34" charset="0"/>
                <a:cs typeface="Calibri" pitchFamily="34" charset="0"/>
              </a:rPr>
              <a:t>5</a:t>
            </a:r>
            <a:r>
              <a:rPr lang="sk-SK" dirty="0">
                <a:latin typeface="Calibri" pitchFamily="34" charset="0"/>
                <a:cs typeface="Calibri" pitchFamily="34" charset="0"/>
              </a:rPr>
              <a:t>:9</a:t>
            </a:r>
            <a:r>
              <a:rPr lang="en-US" dirty="0">
                <a:latin typeface="Calibri" pitchFamily="34" charset="0"/>
                <a:cs typeface="Calibri" pitchFamily="34" charset="0"/>
              </a:rPr>
              <a:t>0</a:t>
            </a:r>
            <a:r>
              <a:rPr lang="sk-SK" dirty="0">
                <a:latin typeface="Calibri" pitchFamily="34" charset="0"/>
                <a:cs typeface="Calibri" pitchFamily="34" charset="0"/>
              </a:rPr>
              <a:t>:1</a:t>
            </a:r>
            <a:r>
              <a:rPr lang="en-US" dirty="0">
                <a:latin typeface="Calibri" pitchFamily="34" charset="0"/>
                <a:cs typeface="Calibri" pitchFamily="34" charset="0"/>
              </a:rPr>
              <a:t>5</a:t>
            </a:r>
            <a:r>
              <a:rPr lang="sk-SK" dirty="0">
                <a:latin typeface="Calibri" pitchFamily="34" charset="0"/>
                <a:cs typeface="Calibri" pitchFamily="34" charset="0"/>
              </a:rPr>
              <a:t>:9</a:t>
            </a:r>
            <a:r>
              <a:rPr lang="en-US" dirty="0">
                <a:latin typeface="Calibri" pitchFamily="34" charset="0"/>
                <a:cs typeface="Calibri" pitchFamily="34" charset="0"/>
              </a:rPr>
              <a:t>9</a:t>
            </a:r>
            <a:endParaRPr lang="sk-SK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8" name="Picture 37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1602" y="1844824"/>
            <a:ext cx="906462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9" name="Picture 37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1844824"/>
            <a:ext cx="906462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" name="Picture 4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9526" y="2207298"/>
            <a:ext cx="1178677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7" name="Rovná spojnica 46"/>
          <p:cNvCxnSpPr/>
          <p:nvPr/>
        </p:nvCxnSpPr>
        <p:spPr>
          <a:xfrm>
            <a:off x="6832513" y="2123327"/>
            <a:ext cx="958665" cy="2444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BlokTextu 49"/>
          <p:cNvSpPr txBox="1"/>
          <p:nvPr/>
        </p:nvSpPr>
        <p:spPr>
          <a:xfrm>
            <a:off x="6876256" y="1894812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  <a:cs typeface="Calibri" pitchFamily="34" charset="0"/>
              </a:rPr>
              <a:t>1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7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2.16.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0.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1/24</a:t>
            </a:r>
          </a:p>
        </p:txBody>
      </p:sp>
      <p:sp>
        <p:nvSpPr>
          <p:cNvPr id="51" name="BlokTextu 50"/>
          <p:cNvSpPr txBox="1"/>
          <p:nvPr/>
        </p:nvSpPr>
        <p:spPr>
          <a:xfrm>
            <a:off x="3275856" y="2584326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  <a:cs typeface="Calibri" pitchFamily="34" charset="0"/>
              </a:rPr>
              <a:t>1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95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.1.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.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0/30</a:t>
            </a:r>
          </a:p>
        </p:txBody>
      </p:sp>
      <p:sp>
        <p:nvSpPr>
          <p:cNvPr id="52" name="BlokTextu 51"/>
          <p:cNvSpPr txBox="1"/>
          <p:nvPr/>
        </p:nvSpPr>
        <p:spPr>
          <a:xfrm>
            <a:off x="5004048" y="2617167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  <a:cs typeface="Calibri" pitchFamily="34" charset="0"/>
              </a:rPr>
              <a:t>1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82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.16.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5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0.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0/30</a:t>
            </a:r>
          </a:p>
        </p:txBody>
      </p:sp>
      <p:cxnSp>
        <p:nvCxnSpPr>
          <p:cNvPr id="54" name="Rovná spojnica 53"/>
          <p:cNvCxnSpPr>
            <a:stCxn id="9" idx="3"/>
            <a:endCxn id="38" idx="1"/>
          </p:cNvCxnSpPr>
          <p:nvPr/>
        </p:nvCxnSpPr>
        <p:spPr>
          <a:xfrm>
            <a:off x="3481115" y="2101077"/>
            <a:ext cx="760487" cy="104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Rovná spojnica 55"/>
          <p:cNvCxnSpPr>
            <a:stCxn id="38" idx="3"/>
            <a:endCxn id="39" idx="1"/>
          </p:cNvCxnSpPr>
          <p:nvPr/>
        </p:nvCxnSpPr>
        <p:spPr>
          <a:xfrm>
            <a:off x="5148064" y="2111524"/>
            <a:ext cx="79208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7" name="BlokTextu 56"/>
          <p:cNvSpPr txBox="1"/>
          <p:nvPr/>
        </p:nvSpPr>
        <p:spPr>
          <a:xfrm>
            <a:off x="1907704" y="2328521"/>
            <a:ext cx="12241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1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b</a:t>
            </a:r>
            <a:r>
              <a:rPr lang="en-US" sz="11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sk-SK" sz="11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:</a:t>
            </a:r>
            <a:r>
              <a:rPr lang="en-US" sz="11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d</a:t>
            </a:r>
            <a:r>
              <a:rPr lang="sk-SK" sz="11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a:ff:91:</a:t>
            </a:r>
            <a:r>
              <a:rPr lang="en-US" sz="11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5</a:t>
            </a:r>
            <a:r>
              <a:rPr lang="sk-SK" sz="11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5:9b</a:t>
            </a:r>
          </a:p>
        </p:txBody>
      </p:sp>
      <p:sp>
        <p:nvSpPr>
          <p:cNvPr id="42" name="BlokTextu 41"/>
          <p:cNvSpPr txBox="1"/>
          <p:nvPr/>
        </p:nvSpPr>
        <p:spPr>
          <a:xfrm>
            <a:off x="2793385" y="1662495"/>
            <a:ext cx="12241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100" dirty="0">
                <a:latin typeface="Calibri" pitchFamily="34" charset="0"/>
                <a:cs typeface="Calibri" pitchFamily="34" charset="0"/>
              </a:rPr>
              <a:t>b2: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d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a:ff:99:75:9d</a:t>
            </a:r>
          </a:p>
        </p:txBody>
      </p:sp>
      <p:sp>
        <p:nvSpPr>
          <p:cNvPr id="43" name="BlokTextu 42"/>
          <p:cNvSpPr txBox="1"/>
          <p:nvPr/>
        </p:nvSpPr>
        <p:spPr>
          <a:xfrm>
            <a:off x="3706827" y="2290083"/>
            <a:ext cx="12241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100" dirty="0">
                <a:latin typeface="Calibri" pitchFamily="34" charset="0"/>
                <a:cs typeface="Calibri" pitchFamily="34" charset="0"/>
              </a:rPr>
              <a:t>b3:ca:ff:91: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5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5:9e</a:t>
            </a:r>
          </a:p>
        </p:txBody>
      </p:sp>
      <p:sp>
        <p:nvSpPr>
          <p:cNvPr id="44" name="BlokTextu 43"/>
          <p:cNvSpPr txBox="1"/>
          <p:nvPr/>
        </p:nvSpPr>
        <p:spPr>
          <a:xfrm>
            <a:off x="4471295" y="1660881"/>
            <a:ext cx="12241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100" dirty="0">
                <a:latin typeface="Calibri" pitchFamily="34" charset="0"/>
                <a:cs typeface="Calibri" pitchFamily="34" charset="0"/>
              </a:rPr>
              <a:t>b4: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d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a:f6:91: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5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5:88</a:t>
            </a:r>
          </a:p>
        </p:txBody>
      </p:sp>
      <p:sp>
        <p:nvSpPr>
          <p:cNvPr id="45" name="BlokTextu 44"/>
          <p:cNvSpPr txBox="1"/>
          <p:nvPr/>
        </p:nvSpPr>
        <p:spPr>
          <a:xfrm>
            <a:off x="5508104" y="2276872"/>
            <a:ext cx="12241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100" dirty="0">
                <a:latin typeface="Calibri" pitchFamily="34" charset="0"/>
                <a:cs typeface="Calibri" pitchFamily="34" charset="0"/>
              </a:rPr>
              <a:t>b5: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d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c:ff:91: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5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5:33</a:t>
            </a:r>
          </a:p>
        </p:txBody>
      </p:sp>
      <p:sp>
        <p:nvSpPr>
          <p:cNvPr id="46" name="BlokTextu 45"/>
          <p:cNvSpPr txBox="1"/>
          <p:nvPr/>
        </p:nvSpPr>
        <p:spPr>
          <a:xfrm>
            <a:off x="6156176" y="1655222"/>
            <a:ext cx="12241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100" dirty="0">
                <a:latin typeface="Calibri" pitchFamily="34" charset="0"/>
                <a:cs typeface="Calibri" pitchFamily="34" charset="0"/>
              </a:rPr>
              <a:t>b6:cb:ff:91: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5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5:11</a:t>
            </a:r>
          </a:p>
        </p:txBody>
      </p:sp>
      <p:cxnSp>
        <p:nvCxnSpPr>
          <p:cNvPr id="10" name="Rovná spojovacia šípka 9"/>
          <p:cNvCxnSpPr/>
          <p:nvPr/>
        </p:nvCxnSpPr>
        <p:spPr>
          <a:xfrm flipH="1">
            <a:off x="3861358" y="2378224"/>
            <a:ext cx="3261793" cy="24909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03385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ARP </a:t>
            </a:r>
            <a:r>
              <a:rPr lang="sk-SK" dirty="0" err="1"/>
              <a:t>cache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/>
              <a:t>arp</a:t>
            </a:r>
            <a:r>
              <a:rPr lang="sk-SK" dirty="0"/>
              <a:t> -a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7787" y="2636912"/>
            <a:ext cx="6448425" cy="325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45782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Smerovacia tabuľka 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WIN: </a:t>
            </a:r>
            <a:r>
              <a:rPr lang="sk-SK" i="1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route</a:t>
            </a:r>
            <a:r>
              <a:rPr lang="sk-SK" i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sk-SK" i="1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print</a:t>
            </a:r>
            <a:endParaRPr lang="sk-SK" i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700808"/>
            <a:ext cx="3584252" cy="4860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950578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Default </a:t>
            </a:r>
            <a:r>
              <a:rPr lang="sk-SK" dirty="0" err="1"/>
              <a:t>gateway</a:t>
            </a:r>
            <a:endParaRPr lang="sk-SK" dirty="0"/>
          </a:p>
        </p:txBody>
      </p:sp>
      <p:pic>
        <p:nvPicPr>
          <p:cNvPr id="4" name="Picture 34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3226" y="3342850"/>
            <a:ext cx="632454" cy="571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4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7082" y="3342850"/>
            <a:ext cx="632454" cy="571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4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2857" y="3342850"/>
            <a:ext cx="632454" cy="571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4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56992"/>
            <a:ext cx="632454" cy="571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4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55" y="2168860"/>
            <a:ext cx="1178677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37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4653" y="1834377"/>
            <a:ext cx="906462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1" name="Tabuľk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8741364"/>
              </p:ext>
            </p:extLst>
          </p:nvPr>
        </p:nvGraphicFramePr>
        <p:xfrm>
          <a:off x="539552" y="5085184"/>
          <a:ext cx="6096000" cy="111252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PING (ICMP)</a:t>
                      </a:r>
                      <a:endParaRPr lang="sk-SK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aseline="0" dirty="0">
                          <a:latin typeface="Calibri" pitchFamily="34" charset="0"/>
                          <a:cs typeface="Calibri" pitchFamily="34" charset="0"/>
                        </a:rPr>
                        <a:t>Odosielateľ</a:t>
                      </a:r>
                      <a:endParaRPr lang="sk-SK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baseline="0" dirty="0">
                          <a:latin typeface="Calibri" pitchFamily="34" charset="0"/>
                          <a:cs typeface="Calibri" pitchFamily="34" charset="0"/>
                        </a:rPr>
                        <a:t>Príjemca</a:t>
                      </a:r>
                      <a:endParaRPr lang="sk-SK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b="1" dirty="0">
                          <a:latin typeface="Calibri" pitchFamily="34" charset="0"/>
                          <a:cs typeface="Calibri" pitchFamily="34" charset="0"/>
                        </a:rPr>
                        <a:t>IP adresa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b="1" dirty="0">
                          <a:latin typeface="Calibri" pitchFamily="34" charset="0"/>
                          <a:cs typeface="Calibri" pitchFamily="34" charset="0"/>
                        </a:rPr>
                        <a:t>MAC adresa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BlokTextu 11"/>
          <p:cNvSpPr txBox="1"/>
          <p:nvPr/>
        </p:nvSpPr>
        <p:spPr>
          <a:xfrm>
            <a:off x="179512" y="2973518"/>
            <a:ext cx="560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Calibri" pitchFamily="34" charset="0"/>
                <a:cs typeface="Calibri" pitchFamily="34" charset="0"/>
              </a:rPr>
              <a:t>PC1</a:t>
            </a:r>
          </a:p>
        </p:txBody>
      </p:sp>
      <p:sp>
        <p:nvSpPr>
          <p:cNvPr id="13" name="BlokTextu 12"/>
          <p:cNvSpPr txBox="1"/>
          <p:nvPr/>
        </p:nvSpPr>
        <p:spPr>
          <a:xfrm>
            <a:off x="1547664" y="2924944"/>
            <a:ext cx="560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Calibri" pitchFamily="34" charset="0"/>
                <a:cs typeface="Calibri" pitchFamily="34" charset="0"/>
              </a:rPr>
              <a:t>PC2</a:t>
            </a:r>
          </a:p>
        </p:txBody>
      </p:sp>
      <p:sp>
        <p:nvSpPr>
          <p:cNvPr id="14" name="BlokTextu 13"/>
          <p:cNvSpPr txBox="1"/>
          <p:nvPr/>
        </p:nvSpPr>
        <p:spPr>
          <a:xfrm>
            <a:off x="7518764" y="3030597"/>
            <a:ext cx="704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Calibri" pitchFamily="34" charset="0"/>
                <a:cs typeface="Calibri" pitchFamily="34" charset="0"/>
              </a:rPr>
              <a:t>PC51</a:t>
            </a:r>
          </a:p>
        </p:txBody>
      </p:sp>
      <p:sp>
        <p:nvSpPr>
          <p:cNvPr id="15" name="BlokTextu 14"/>
          <p:cNvSpPr txBox="1"/>
          <p:nvPr/>
        </p:nvSpPr>
        <p:spPr>
          <a:xfrm>
            <a:off x="8515972" y="3025419"/>
            <a:ext cx="704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Calibri" pitchFamily="34" charset="0"/>
                <a:cs typeface="Calibri" pitchFamily="34" charset="0"/>
              </a:rPr>
              <a:t>PC52</a:t>
            </a:r>
          </a:p>
        </p:txBody>
      </p:sp>
      <p:cxnSp>
        <p:nvCxnSpPr>
          <p:cNvPr id="17" name="Rovná spojnica 16"/>
          <p:cNvCxnSpPr>
            <a:stCxn id="7" idx="0"/>
          </p:cNvCxnSpPr>
          <p:nvPr/>
        </p:nvCxnSpPr>
        <p:spPr>
          <a:xfrm flipV="1">
            <a:off x="639755" y="2672916"/>
            <a:ext cx="195942" cy="6840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Rovná spojnica 18"/>
          <p:cNvCxnSpPr>
            <a:endCxn id="8" idx="2"/>
          </p:cNvCxnSpPr>
          <p:nvPr/>
        </p:nvCxnSpPr>
        <p:spPr>
          <a:xfrm flipH="1" flipV="1">
            <a:off x="1229094" y="2672916"/>
            <a:ext cx="374656" cy="64853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Rovná spojnica 20"/>
          <p:cNvCxnSpPr/>
          <p:nvPr/>
        </p:nvCxnSpPr>
        <p:spPr>
          <a:xfrm flipH="1" flipV="1">
            <a:off x="8388424" y="2672916"/>
            <a:ext cx="208216" cy="66656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Rovná spojnica 22"/>
          <p:cNvCxnSpPr/>
          <p:nvPr/>
        </p:nvCxnSpPr>
        <p:spPr>
          <a:xfrm flipV="1">
            <a:off x="7242276" y="2711354"/>
            <a:ext cx="692917" cy="62813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Rovná spojnica 15"/>
          <p:cNvCxnSpPr>
            <a:endCxn id="9" idx="1"/>
          </p:cNvCxnSpPr>
          <p:nvPr/>
        </p:nvCxnSpPr>
        <p:spPr>
          <a:xfrm flipV="1">
            <a:off x="1818432" y="2101077"/>
            <a:ext cx="756221" cy="106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BlokTextu 24"/>
          <p:cNvSpPr txBox="1"/>
          <p:nvPr/>
        </p:nvSpPr>
        <p:spPr>
          <a:xfrm>
            <a:off x="35763" y="3938014"/>
            <a:ext cx="117005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  <a:cs typeface="Calibri" pitchFamily="34" charset="0"/>
              </a:rPr>
              <a:t>192.168.10.2</a:t>
            </a:r>
          </a:p>
          <a:p>
            <a:r>
              <a:rPr lang="sk-SK" sz="1100" dirty="0">
                <a:latin typeface="Calibri" pitchFamily="34" charset="0"/>
                <a:cs typeface="Calibri" pitchFamily="34" charset="0"/>
              </a:rPr>
              <a:t>0a:af:fb:9h:12:9e</a:t>
            </a:r>
          </a:p>
        </p:txBody>
      </p:sp>
      <p:sp>
        <p:nvSpPr>
          <p:cNvPr id="27" name="BlokTextu 26"/>
          <p:cNvSpPr txBox="1"/>
          <p:nvPr/>
        </p:nvSpPr>
        <p:spPr>
          <a:xfrm>
            <a:off x="1115616" y="3933056"/>
            <a:ext cx="124403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  <a:cs typeface="Calibri" pitchFamily="34" charset="0"/>
              </a:rPr>
              <a:t>192.168.10.3</a:t>
            </a:r>
          </a:p>
          <a:p>
            <a:r>
              <a:rPr lang="sk-SK" sz="1100" dirty="0">
                <a:latin typeface="Calibri" pitchFamily="34" charset="0"/>
                <a:cs typeface="Calibri" pitchFamily="34" charset="0"/>
              </a:rPr>
              <a:t>0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B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:a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d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:f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0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:9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c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:1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a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: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11</a:t>
            </a:r>
            <a:endParaRPr lang="sk-SK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BlokTextu 27"/>
          <p:cNvSpPr txBox="1"/>
          <p:nvPr/>
        </p:nvSpPr>
        <p:spPr>
          <a:xfrm>
            <a:off x="6455125" y="3933056"/>
            <a:ext cx="133605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  <a:cs typeface="Calibri" pitchFamily="34" charset="0"/>
              </a:rPr>
              <a:t>1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72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.16.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0.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2</a:t>
            </a:r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r>
              <a:rPr lang="sk-SK" sz="1200" dirty="0">
                <a:latin typeface="Calibri" pitchFamily="34" charset="0"/>
                <a:cs typeface="Calibri" pitchFamily="34" charset="0"/>
              </a:rPr>
              <a:t>0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1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</a:t>
            </a:r>
            <a:r>
              <a:rPr lang="en-US" sz="1200" dirty="0" err="1">
                <a:latin typeface="Calibri" pitchFamily="34" charset="0"/>
                <a:cs typeface="Calibri" pitchFamily="34" charset="0"/>
              </a:rPr>
              <a:t>dd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:f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5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:9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0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:1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5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:9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9</a:t>
            </a:r>
            <a:endParaRPr lang="sk-SK" sz="1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9" name="BlokTextu 28"/>
          <p:cNvSpPr txBox="1"/>
          <p:nvPr/>
        </p:nvSpPr>
        <p:spPr>
          <a:xfrm>
            <a:off x="7935193" y="3933056"/>
            <a:ext cx="138933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  <a:cs typeface="Calibri" pitchFamily="34" charset="0"/>
              </a:rPr>
              <a:t>1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7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2.16.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0.3</a:t>
            </a:r>
          </a:p>
          <a:p>
            <a:r>
              <a:rPr lang="en-US" sz="1200" dirty="0">
                <a:latin typeface="Calibri" pitchFamily="34" charset="0"/>
                <a:cs typeface="Calibri" pitchFamily="34" charset="0"/>
              </a:rPr>
              <a:t>fc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cc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:f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8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8e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:1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a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6d</a:t>
            </a:r>
            <a:endParaRPr lang="sk-SK" sz="1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BlokTextu 30"/>
          <p:cNvSpPr txBox="1"/>
          <p:nvPr/>
        </p:nvSpPr>
        <p:spPr>
          <a:xfrm>
            <a:off x="1115616" y="1793300"/>
            <a:ext cx="14688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  <a:cs typeface="Calibri" pitchFamily="34" charset="0"/>
              </a:rPr>
              <a:t>192.168.10.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1/24</a:t>
            </a:r>
          </a:p>
        </p:txBody>
      </p:sp>
      <p:sp>
        <p:nvSpPr>
          <p:cNvPr id="34" name="BlokTextu 33"/>
          <p:cNvSpPr txBox="1"/>
          <p:nvPr/>
        </p:nvSpPr>
        <p:spPr>
          <a:xfrm>
            <a:off x="2841654" y="5445224"/>
            <a:ext cx="1730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  <a:cs typeface="Calibri" pitchFamily="34" charset="0"/>
              </a:rPr>
              <a:t>1</a:t>
            </a:r>
            <a:r>
              <a:rPr lang="sk-SK" dirty="0">
                <a:latin typeface="Calibri" pitchFamily="34" charset="0"/>
                <a:cs typeface="Calibri" pitchFamily="34" charset="0"/>
              </a:rPr>
              <a:t>9</a:t>
            </a:r>
            <a:r>
              <a:rPr lang="en-US" dirty="0">
                <a:latin typeface="Calibri" pitchFamily="34" charset="0"/>
                <a:cs typeface="Calibri" pitchFamily="34" charset="0"/>
              </a:rPr>
              <a:t>2.168.10.2</a:t>
            </a:r>
            <a:endParaRPr lang="sk-SK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5" name="BlokTextu 34"/>
          <p:cNvSpPr txBox="1"/>
          <p:nvPr/>
        </p:nvSpPr>
        <p:spPr>
          <a:xfrm>
            <a:off x="4860033" y="5445224"/>
            <a:ext cx="1584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  <a:cs typeface="Calibri" pitchFamily="34" charset="0"/>
              </a:rPr>
              <a:t>1</a:t>
            </a:r>
            <a:r>
              <a:rPr lang="sk-SK" dirty="0">
                <a:latin typeface="Calibri" pitchFamily="34" charset="0"/>
                <a:cs typeface="Calibri" pitchFamily="34" charset="0"/>
              </a:rPr>
              <a:t>7</a:t>
            </a:r>
            <a:r>
              <a:rPr lang="en-US" dirty="0">
                <a:latin typeface="Calibri" pitchFamily="34" charset="0"/>
                <a:cs typeface="Calibri" pitchFamily="34" charset="0"/>
              </a:rPr>
              <a:t>2.16.</a:t>
            </a:r>
            <a:r>
              <a:rPr lang="sk-SK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dirty="0">
                <a:latin typeface="Calibri" pitchFamily="34" charset="0"/>
                <a:cs typeface="Calibri" pitchFamily="34" charset="0"/>
              </a:rPr>
              <a:t>0.2</a:t>
            </a:r>
            <a:endParaRPr lang="sk-SK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BlokTextu 35"/>
          <p:cNvSpPr txBox="1"/>
          <p:nvPr/>
        </p:nvSpPr>
        <p:spPr>
          <a:xfrm>
            <a:off x="2699792" y="5814556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Calibri" pitchFamily="34" charset="0"/>
                <a:cs typeface="Calibri" pitchFamily="34" charset="0"/>
              </a:rPr>
              <a:t>b6:cb:ff:91:</a:t>
            </a:r>
            <a:r>
              <a:rPr lang="en-US" dirty="0">
                <a:latin typeface="Calibri" pitchFamily="34" charset="0"/>
                <a:cs typeface="Calibri" pitchFamily="34" charset="0"/>
              </a:rPr>
              <a:t>5</a:t>
            </a:r>
            <a:r>
              <a:rPr lang="sk-SK" dirty="0">
                <a:latin typeface="Calibri" pitchFamily="34" charset="0"/>
                <a:cs typeface="Calibri" pitchFamily="34" charset="0"/>
              </a:rPr>
              <a:t>5:11</a:t>
            </a:r>
          </a:p>
        </p:txBody>
      </p:sp>
      <p:sp>
        <p:nvSpPr>
          <p:cNvPr id="37" name="BlokTextu 36"/>
          <p:cNvSpPr txBox="1"/>
          <p:nvPr/>
        </p:nvSpPr>
        <p:spPr>
          <a:xfrm>
            <a:off x="4716016" y="5805264"/>
            <a:ext cx="18722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dirty="0">
                <a:latin typeface="Calibri" pitchFamily="34" charset="0"/>
                <a:cs typeface="Calibri" pitchFamily="34" charset="0"/>
              </a:rPr>
              <a:t>MAC ADDR. GW</a:t>
            </a:r>
          </a:p>
        </p:txBody>
      </p:sp>
      <p:pic>
        <p:nvPicPr>
          <p:cNvPr id="39" name="Picture 37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1844824"/>
            <a:ext cx="906462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" name="Picture 4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9526" y="2207298"/>
            <a:ext cx="1178677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7" name="Rovná spojnica 46"/>
          <p:cNvCxnSpPr/>
          <p:nvPr/>
        </p:nvCxnSpPr>
        <p:spPr>
          <a:xfrm>
            <a:off x="6832513" y="2123327"/>
            <a:ext cx="958665" cy="2444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BlokTextu 49"/>
          <p:cNvSpPr txBox="1"/>
          <p:nvPr/>
        </p:nvSpPr>
        <p:spPr>
          <a:xfrm>
            <a:off x="6876256" y="1894812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  <a:cs typeface="Calibri" pitchFamily="34" charset="0"/>
              </a:rPr>
              <a:t>1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7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2.16.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0.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1/24</a:t>
            </a:r>
          </a:p>
        </p:txBody>
      </p:sp>
      <p:cxnSp>
        <p:nvCxnSpPr>
          <p:cNvPr id="54" name="Rovná spojnica 53"/>
          <p:cNvCxnSpPr>
            <a:stCxn id="9" idx="3"/>
          </p:cNvCxnSpPr>
          <p:nvPr/>
        </p:nvCxnSpPr>
        <p:spPr>
          <a:xfrm>
            <a:off x="3481115" y="2101077"/>
            <a:ext cx="1738957" cy="154178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7" name="BlokTextu 56"/>
          <p:cNvSpPr txBox="1"/>
          <p:nvPr/>
        </p:nvSpPr>
        <p:spPr>
          <a:xfrm>
            <a:off x="1907704" y="2328521"/>
            <a:ext cx="12241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1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b</a:t>
            </a:r>
            <a:r>
              <a:rPr lang="en-US" sz="11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sk-SK" sz="11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:</a:t>
            </a:r>
            <a:r>
              <a:rPr lang="en-US" sz="11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d</a:t>
            </a:r>
            <a:r>
              <a:rPr lang="sk-SK" sz="11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a:ff:91:</a:t>
            </a:r>
            <a:r>
              <a:rPr lang="en-US" sz="11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5</a:t>
            </a:r>
            <a:r>
              <a:rPr lang="sk-SK" sz="11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5:9b</a:t>
            </a:r>
          </a:p>
        </p:txBody>
      </p:sp>
      <p:sp>
        <p:nvSpPr>
          <p:cNvPr id="42" name="BlokTextu 41"/>
          <p:cNvSpPr txBox="1"/>
          <p:nvPr/>
        </p:nvSpPr>
        <p:spPr>
          <a:xfrm>
            <a:off x="2793385" y="1662495"/>
            <a:ext cx="12241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100" dirty="0">
                <a:latin typeface="Calibri" pitchFamily="34" charset="0"/>
                <a:cs typeface="Calibri" pitchFamily="34" charset="0"/>
              </a:rPr>
              <a:t>b2: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d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a:ff:99:75:9d</a:t>
            </a:r>
          </a:p>
        </p:txBody>
      </p:sp>
      <p:sp>
        <p:nvSpPr>
          <p:cNvPr id="46" name="BlokTextu 45"/>
          <p:cNvSpPr txBox="1"/>
          <p:nvPr/>
        </p:nvSpPr>
        <p:spPr>
          <a:xfrm>
            <a:off x="6156176" y="1655222"/>
            <a:ext cx="12241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100" dirty="0">
                <a:latin typeface="Calibri" pitchFamily="34" charset="0"/>
                <a:cs typeface="Calibri" pitchFamily="34" charset="0"/>
              </a:rPr>
              <a:t>b6:cb:ff:91: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5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5:11</a:t>
            </a:r>
          </a:p>
        </p:txBody>
      </p:sp>
      <p:pic>
        <p:nvPicPr>
          <p:cNvPr id="48" name="Picture 37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4613" y="3408305"/>
            <a:ext cx="906462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9" name="Rovná spojnica 48"/>
          <p:cNvCxnSpPr>
            <a:endCxn id="48" idx="1"/>
          </p:cNvCxnSpPr>
          <p:nvPr/>
        </p:nvCxnSpPr>
        <p:spPr>
          <a:xfrm>
            <a:off x="1603750" y="2617168"/>
            <a:ext cx="1380863" cy="105783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53" name="Picture 25"/>
          <p:cNvPicPr>
            <a:picLocks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1295" y="3584517"/>
            <a:ext cx="1922087" cy="128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BlokTextu 17"/>
          <p:cNvSpPr txBox="1"/>
          <p:nvPr/>
        </p:nvSpPr>
        <p:spPr>
          <a:xfrm>
            <a:off x="4860033" y="4077072"/>
            <a:ext cx="1225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INTERNET</a:t>
            </a:r>
          </a:p>
        </p:txBody>
      </p:sp>
      <p:cxnSp>
        <p:nvCxnSpPr>
          <p:cNvPr id="22" name="Rovná spojnica 21"/>
          <p:cNvCxnSpPr>
            <a:stCxn id="48" idx="3"/>
          </p:cNvCxnSpPr>
          <p:nvPr/>
        </p:nvCxnSpPr>
        <p:spPr>
          <a:xfrm>
            <a:off x="3891075" y="3675005"/>
            <a:ext cx="803758" cy="2667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Rovná spojnica 31"/>
          <p:cNvCxnSpPr>
            <a:stCxn id="39" idx="1"/>
          </p:cNvCxnSpPr>
          <p:nvPr/>
        </p:nvCxnSpPr>
        <p:spPr>
          <a:xfrm flipH="1">
            <a:off x="5580112" y="2111524"/>
            <a:ext cx="360040" cy="147299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5" name="BlokTextu 54"/>
          <p:cNvSpPr txBox="1"/>
          <p:nvPr/>
        </p:nvSpPr>
        <p:spPr>
          <a:xfrm>
            <a:off x="2535626" y="3215263"/>
            <a:ext cx="12241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1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de:bb:f1:88:</a:t>
            </a:r>
            <a:r>
              <a:rPr lang="en-US" sz="11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5</a:t>
            </a:r>
            <a:r>
              <a:rPr lang="sk-SK" sz="11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c:24</a:t>
            </a:r>
          </a:p>
        </p:txBody>
      </p:sp>
      <p:sp>
        <p:nvSpPr>
          <p:cNvPr id="58" name="BlokTextu 57"/>
          <p:cNvSpPr txBox="1"/>
          <p:nvPr/>
        </p:nvSpPr>
        <p:spPr>
          <a:xfrm>
            <a:off x="7236295" y="5628027"/>
            <a:ext cx="16319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b</a:t>
            </a:r>
            <a:r>
              <a:rPr lang="en-US" sz="1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sk-SK" sz="1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:</a:t>
            </a:r>
            <a:r>
              <a:rPr lang="en-US" sz="1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d</a:t>
            </a:r>
            <a:r>
              <a:rPr lang="sk-SK" sz="1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a:ff:91:</a:t>
            </a:r>
            <a:r>
              <a:rPr lang="en-US" sz="1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5</a:t>
            </a:r>
            <a:r>
              <a:rPr lang="sk-SK" sz="1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5:9b</a:t>
            </a:r>
          </a:p>
        </p:txBody>
      </p:sp>
      <p:sp>
        <p:nvSpPr>
          <p:cNvPr id="59" name="BlokTextu 58"/>
          <p:cNvSpPr txBox="1"/>
          <p:nvPr/>
        </p:nvSpPr>
        <p:spPr>
          <a:xfrm>
            <a:off x="7195911" y="6053083"/>
            <a:ext cx="16965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de:bb:f1:88:</a:t>
            </a:r>
            <a:r>
              <a:rPr lang="en-US" sz="1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5</a:t>
            </a:r>
            <a:r>
              <a:rPr lang="sk-SK" sz="1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c:24</a:t>
            </a:r>
          </a:p>
        </p:txBody>
      </p:sp>
      <p:cxnSp>
        <p:nvCxnSpPr>
          <p:cNvPr id="41" name="Rovná spojovacia šípka 40"/>
          <p:cNvCxnSpPr>
            <a:stCxn id="58" idx="1"/>
          </p:cNvCxnSpPr>
          <p:nvPr/>
        </p:nvCxnSpPr>
        <p:spPr>
          <a:xfrm flipH="1">
            <a:off x="6768244" y="5781916"/>
            <a:ext cx="468051" cy="10400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Rovná spojovacia šípka 60"/>
          <p:cNvCxnSpPr>
            <a:stCxn id="59" idx="1"/>
          </p:cNvCxnSpPr>
          <p:nvPr/>
        </p:nvCxnSpPr>
        <p:spPr>
          <a:xfrm flipH="1" flipV="1">
            <a:off x="6768244" y="6103097"/>
            <a:ext cx="427667" cy="1038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94667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Nastavenie predvolenej brány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945093"/>
            <a:ext cx="3943350" cy="439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945093"/>
            <a:ext cx="3943350" cy="439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80961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Viac rozhraní (WIN)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916832"/>
            <a:ext cx="3943350" cy="439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700808"/>
            <a:ext cx="3584252" cy="4860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6659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9732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Obsah</a:t>
            </a:r>
            <a:r>
              <a:rPr lang="en-US" dirty="0"/>
              <a:t> </a:t>
            </a:r>
            <a:r>
              <a:rPr lang="en-US" dirty="0" err="1"/>
              <a:t>prezent</a:t>
            </a:r>
            <a:r>
              <a:rPr lang="sk-SK" dirty="0" err="1"/>
              <a:t>ácie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sk-SK" dirty="0"/>
              <a:t>LAN </a:t>
            </a:r>
            <a:r>
              <a:rPr lang="en-US" dirty="0"/>
              <a:t>/</a:t>
            </a:r>
            <a:r>
              <a:rPr lang="sk-SK" dirty="0"/>
              <a:t> WAN komunikácia</a:t>
            </a:r>
          </a:p>
          <a:p>
            <a:pPr lvl="1"/>
            <a:r>
              <a:rPr lang="sk-SK" dirty="0"/>
              <a:t>význam IP – MAC na príklade</a:t>
            </a:r>
            <a:endParaRPr lang="en-US" dirty="0"/>
          </a:p>
          <a:p>
            <a:pPr lvl="1"/>
            <a:r>
              <a:rPr lang="en-US" dirty="0"/>
              <a:t>ARP </a:t>
            </a:r>
          </a:p>
          <a:p>
            <a:pPr lvl="1"/>
            <a:r>
              <a:rPr lang="en-US" dirty="0" err="1"/>
              <a:t>Smerovacia</a:t>
            </a:r>
            <a:r>
              <a:rPr lang="en-US" dirty="0"/>
              <a:t> </a:t>
            </a:r>
            <a:r>
              <a:rPr lang="en-US" dirty="0" err="1"/>
              <a:t>tabu</a:t>
            </a:r>
            <a:r>
              <a:rPr lang="sk-SK" dirty="0" err="1"/>
              <a:t>ľka</a:t>
            </a:r>
            <a:r>
              <a:rPr lang="sk-SK" dirty="0"/>
              <a:t> PC</a:t>
            </a:r>
          </a:p>
        </p:txBody>
      </p:sp>
    </p:spTree>
    <p:extLst>
      <p:ext uri="{BB962C8B-B14F-4D97-AF65-F5344CB8AC3E}">
        <p14:creationId xmlns:p14="http://schemas.microsoft.com/office/powerpoint/2010/main" val="38103063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3511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LAN – príklad 1</a:t>
            </a:r>
          </a:p>
        </p:txBody>
      </p:sp>
      <p:pic>
        <p:nvPicPr>
          <p:cNvPr id="4" name="Picture 34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3342850"/>
            <a:ext cx="632454" cy="571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4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2850"/>
            <a:ext cx="632454" cy="571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4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1045" y="3356992"/>
            <a:ext cx="632454" cy="571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4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56992"/>
            <a:ext cx="632454" cy="571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4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9453" y="2314667"/>
            <a:ext cx="1178677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37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2047967"/>
            <a:ext cx="906462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BlokTextu 9"/>
          <p:cNvSpPr txBox="1"/>
          <p:nvPr/>
        </p:nvSpPr>
        <p:spPr>
          <a:xfrm>
            <a:off x="3512408" y="3474301"/>
            <a:ext cx="55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/>
              <a:t>...</a:t>
            </a:r>
          </a:p>
        </p:txBody>
      </p:sp>
      <p:graphicFrame>
        <p:nvGraphicFramePr>
          <p:cNvPr id="11" name="Tabuľk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3432870"/>
              </p:ext>
            </p:extLst>
          </p:nvPr>
        </p:nvGraphicFramePr>
        <p:xfrm>
          <a:off x="539552" y="5085184"/>
          <a:ext cx="6096000" cy="111252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PING (ICMP)</a:t>
                      </a:r>
                      <a:endParaRPr lang="sk-SK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aseline="0" dirty="0">
                          <a:latin typeface="Calibri" pitchFamily="34" charset="0"/>
                          <a:cs typeface="Calibri" pitchFamily="34" charset="0"/>
                        </a:rPr>
                        <a:t>Odosielateľ</a:t>
                      </a:r>
                      <a:endParaRPr lang="sk-SK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baseline="0" dirty="0">
                          <a:latin typeface="Calibri" pitchFamily="34" charset="0"/>
                          <a:cs typeface="Calibri" pitchFamily="34" charset="0"/>
                        </a:rPr>
                        <a:t>Príjemca</a:t>
                      </a:r>
                      <a:endParaRPr lang="sk-SK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b="1" dirty="0">
                          <a:latin typeface="Calibri" pitchFamily="34" charset="0"/>
                          <a:cs typeface="Calibri" pitchFamily="34" charset="0"/>
                        </a:rPr>
                        <a:t>IP adresa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b="1" dirty="0">
                          <a:latin typeface="Calibri" pitchFamily="34" charset="0"/>
                          <a:cs typeface="Calibri" pitchFamily="34" charset="0"/>
                        </a:rPr>
                        <a:t>MAC adresa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BlokTextu 11"/>
          <p:cNvSpPr txBox="1"/>
          <p:nvPr/>
        </p:nvSpPr>
        <p:spPr>
          <a:xfrm>
            <a:off x="340566" y="2973518"/>
            <a:ext cx="560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Calibri" pitchFamily="34" charset="0"/>
                <a:cs typeface="Calibri" pitchFamily="34" charset="0"/>
              </a:rPr>
              <a:t>PC1</a:t>
            </a:r>
          </a:p>
        </p:txBody>
      </p:sp>
      <p:sp>
        <p:nvSpPr>
          <p:cNvPr id="13" name="BlokTextu 12"/>
          <p:cNvSpPr txBox="1"/>
          <p:nvPr/>
        </p:nvSpPr>
        <p:spPr>
          <a:xfrm>
            <a:off x="1691680" y="2987660"/>
            <a:ext cx="560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Calibri" pitchFamily="34" charset="0"/>
                <a:cs typeface="Calibri" pitchFamily="34" charset="0"/>
              </a:rPr>
              <a:t>PC2</a:t>
            </a:r>
          </a:p>
        </p:txBody>
      </p:sp>
      <p:sp>
        <p:nvSpPr>
          <p:cNvPr id="14" name="BlokTextu 13"/>
          <p:cNvSpPr txBox="1"/>
          <p:nvPr/>
        </p:nvSpPr>
        <p:spPr>
          <a:xfrm>
            <a:off x="5220072" y="2996952"/>
            <a:ext cx="704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Calibri" pitchFamily="34" charset="0"/>
                <a:cs typeface="Calibri" pitchFamily="34" charset="0"/>
              </a:rPr>
              <a:t>PC11</a:t>
            </a:r>
          </a:p>
        </p:txBody>
      </p:sp>
      <p:sp>
        <p:nvSpPr>
          <p:cNvPr id="15" name="BlokTextu 14"/>
          <p:cNvSpPr txBox="1"/>
          <p:nvPr/>
        </p:nvSpPr>
        <p:spPr>
          <a:xfrm>
            <a:off x="6588224" y="2996952"/>
            <a:ext cx="704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Calibri" pitchFamily="34" charset="0"/>
                <a:cs typeface="Calibri" pitchFamily="34" charset="0"/>
              </a:rPr>
              <a:t>PC12</a:t>
            </a:r>
          </a:p>
        </p:txBody>
      </p:sp>
      <p:cxnSp>
        <p:nvCxnSpPr>
          <p:cNvPr id="17" name="Rovná spojnica 16"/>
          <p:cNvCxnSpPr>
            <a:stCxn id="7" idx="0"/>
            <a:endCxn id="8" idx="1"/>
          </p:cNvCxnSpPr>
          <p:nvPr/>
        </p:nvCxnSpPr>
        <p:spPr>
          <a:xfrm flipV="1">
            <a:off x="639755" y="2566695"/>
            <a:ext cx="2539698" cy="79029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Rovná spojnica 18"/>
          <p:cNvCxnSpPr>
            <a:stCxn id="13" idx="2"/>
          </p:cNvCxnSpPr>
          <p:nvPr/>
        </p:nvCxnSpPr>
        <p:spPr>
          <a:xfrm flipV="1">
            <a:off x="1971903" y="2818723"/>
            <a:ext cx="1207550" cy="5382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Rovná spojnica 20"/>
          <p:cNvCxnSpPr>
            <a:stCxn id="14" idx="2"/>
          </p:cNvCxnSpPr>
          <p:nvPr/>
        </p:nvCxnSpPr>
        <p:spPr>
          <a:xfrm flipH="1" flipV="1">
            <a:off x="4067944" y="2818723"/>
            <a:ext cx="1504359" cy="54756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Rovná spojnica 22"/>
          <p:cNvCxnSpPr>
            <a:stCxn id="15" idx="2"/>
            <a:endCxn id="8" idx="3"/>
          </p:cNvCxnSpPr>
          <p:nvPr/>
        </p:nvCxnSpPr>
        <p:spPr>
          <a:xfrm flipH="1" flipV="1">
            <a:off x="4358130" y="2566695"/>
            <a:ext cx="2582325" cy="79958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Rovná spojovacia šípka 29"/>
          <p:cNvCxnSpPr/>
          <p:nvPr/>
        </p:nvCxnSpPr>
        <p:spPr>
          <a:xfrm>
            <a:off x="770383" y="4581128"/>
            <a:ext cx="130629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Rovná spojnica 15"/>
          <p:cNvCxnSpPr>
            <a:endCxn id="9" idx="1"/>
          </p:cNvCxnSpPr>
          <p:nvPr/>
        </p:nvCxnSpPr>
        <p:spPr>
          <a:xfrm flipV="1">
            <a:off x="4358130" y="2314667"/>
            <a:ext cx="2878166" cy="106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BlokTextu 21"/>
          <p:cNvSpPr txBox="1"/>
          <p:nvPr/>
        </p:nvSpPr>
        <p:spPr>
          <a:xfrm>
            <a:off x="17416" y="2130001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alibri" pitchFamily="34" charset="0"/>
                <a:cs typeface="Calibri" pitchFamily="34" charset="0"/>
              </a:rPr>
              <a:t>cmd</a:t>
            </a:r>
            <a:r>
              <a:rPr lang="en-US" dirty="0">
                <a:latin typeface="Calibri" pitchFamily="34" charset="0"/>
                <a:cs typeface="Calibri" pitchFamily="34" charset="0"/>
              </a:rPr>
              <a:t>&gt; ping 192.168.10.12</a:t>
            </a:r>
            <a:endParaRPr lang="sk-SK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" name="BlokTextu 24"/>
          <p:cNvSpPr txBox="1"/>
          <p:nvPr/>
        </p:nvSpPr>
        <p:spPr>
          <a:xfrm>
            <a:off x="35763" y="3938014"/>
            <a:ext cx="117005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  <a:cs typeface="Calibri" pitchFamily="34" charset="0"/>
              </a:rPr>
              <a:t>192.168.10.2</a:t>
            </a:r>
          </a:p>
          <a:p>
            <a:r>
              <a:rPr lang="sk-SK" sz="1100" dirty="0">
                <a:latin typeface="Calibri" pitchFamily="34" charset="0"/>
                <a:cs typeface="Calibri" pitchFamily="34" charset="0"/>
              </a:rPr>
              <a:t>0a:af:fb:9h:12:9e</a:t>
            </a:r>
          </a:p>
        </p:txBody>
      </p:sp>
      <p:sp>
        <p:nvSpPr>
          <p:cNvPr id="27" name="BlokTextu 26"/>
          <p:cNvSpPr txBox="1"/>
          <p:nvPr/>
        </p:nvSpPr>
        <p:spPr>
          <a:xfrm>
            <a:off x="1331640" y="3933056"/>
            <a:ext cx="124403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  <a:cs typeface="Calibri" pitchFamily="34" charset="0"/>
              </a:rPr>
              <a:t>192.168.10.3</a:t>
            </a:r>
          </a:p>
          <a:p>
            <a:r>
              <a:rPr lang="sk-SK" sz="1100" dirty="0">
                <a:latin typeface="Calibri" pitchFamily="34" charset="0"/>
                <a:cs typeface="Calibri" pitchFamily="34" charset="0"/>
              </a:rPr>
              <a:t>0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B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:a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d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:f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0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:9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c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:1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a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: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11</a:t>
            </a:r>
            <a:endParaRPr lang="sk-SK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BlokTextu 27"/>
          <p:cNvSpPr txBox="1"/>
          <p:nvPr/>
        </p:nvSpPr>
        <p:spPr>
          <a:xfrm>
            <a:off x="4820123" y="3933056"/>
            <a:ext cx="133605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  <a:cs typeface="Calibri" pitchFamily="34" charset="0"/>
              </a:rPr>
              <a:t>192.168.10.12</a:t>
            </a:r>
          </a:p>
          <a:p>
            <a:r>
              <a:rPr lang="sk-SK" sz="1200" dirty="0">
                <a:latin typeface="Calibri" pitchFamily="34" charset="0"/>
                <a:cs typeface="Calibri" pitchFamily="34" charset="0"/>
              </a:rPr>
              <a:t>0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1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</a:t>
            </a:r>
            <a:r>
              <a:rPr lang="en-US" sz="1200" dirty="0" err="1">
                <a:latin typeface="Calibri" pitchFamily="34" charset="0"/>
                <a:cs typeface="Calibri" pitchFamily="34" charset="0"/>
              </a:rPr>
              <a:t>dd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:f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5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:9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0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:1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5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:9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9</a:t>
            </a:r>
            <a:endParaRPr lang="sk-SK" sz="1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9" name="BlokTextu 28"/>
          <p:cNvSpPr txBox="1"/>
          <p:nvPr/>
        </p:nvSpPr>
        <p:spPr>
          <a:xfrm>
            <a:off x="6300191" y="3933056"/>
            <a:ext cx="138933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  <a:cs typeface="Calibri" pitchFamily="34" charset="0"/>
              </a:rPr>
              <a:t>192.168.10.13</a:t>
            </a:r>
          </a:p>
          <a:p>
            <a:r>
              <a:rPr lang="en-US" sz="1200" dirty="0">
                <a:latin typeface="Calibri" pitchFamily="34" charset="0"/>
                <a:cs typeface="Calibri" pitchFamily="34" charset="0"/>
              </a:rPr>
              <a:t>fc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cc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:f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8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8e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:1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a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6d</a:t>
            </a:r>
            <a:endParaRPr lang="sk-SK" sz="1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BlokTextu 30"/>
          <p:cNvSpPr txBox="1"/>
          <p:nvPr/>
        </p:nvSpPr>
        <p:spPr>
          <a:xfrm>
            <a:off x="6003198" y="1894078"/>
            <a:ext cx="11700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  <a:cs typeface="Calibri" pitchFamily="34" charset="0"/>
              </a:rPr>
              <a:t>192.168.10.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1</a:t>
            </a:r>
          </a:p>
        </p:txBody>
      </p:sp>
      <p:cxnSp>
        <p:nvCxnSpPr>
          <p:cNvPr id="33" name="Rovná spojovacia šípka 32"/>
          <p:cNvCxnSpPr/>
          <p:nvPr/>
        </p:nvCxnSpPr>
        <p:spPr>
          <a:xfrm>
            <a:off x="835697" y="4509120"/>
            <a:ext cx="438437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BlokTextu 33"/>
          <p:cNvSpPr txBox="1"/>
          <p:nvPr/>
        </p:nvSpPr>
        <p:spPr>
          <a:xfrm>
            <a:off x="2841654" y="5445224"/>
            <a:ext cx="1730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  <a:cs typeface="Calibri" pitchFamily="34" charset="0"/>
              </a:rPr>
              <a:t>192.168.10.2</a:t>
            </a:r>
            <a:endParaRPr lang="sk-SK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5" name="BlokTextu 34"/>
          <p:cNvSpPr txBox="1"/>
          <p:nvPr/>
        </p:nvSpPr>
        <p:spPr>
          <a:xfrm>
            <a:off x="4860033" y="5445224"/>
            <a:ext cx="1584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  <a:cs typeface="Calibri" pitchFamily="34" charset="0"/>
              </a:rPr>
              <a:t>192.168.10.12</a:t>
            </a:r>
            <a:endParaRPr lang="sk-SK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BlokTextu 35"/>
          <p:cNvSpPr txBox="1"/>
          <p:nvPr/>
        </p:nvSpPr>
        <p:spPr>
          <a:xfrm>
            <a:off x="2699792" y="5814556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  <a:cs typeface="Calibri" pitchFamily="34" charset="0"/>
              </a:rPr>
              <a:t>0a:af:fb:9h:12:9e</a:t>
            </a:r>
            <a:endParaRPr lang="sk-SK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7" name="BlokTextu 36"/>
          <p:cNvSpPr txBox="1"/>
          <p:nvPr/>
        </p:nvSpPr>
        <p:spPr>
          <a:xfrm>
            <a:off x="5523615" y="5867980"/>
            <a:ext cx="4885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  <a:cs typeface="Calibri" pitchFamily="34" charset="0"/>
              </a:rPr>
              <a:t>?</a:t>
            </a:r>
            <a:endParaRPr lang="sk-SK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51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34" grpId="0"/>
      <p:bldP spid="35" grpId="0"/>
      <p:bldP spid="36" grpId="0"/>
      <p:bldP spid="3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LAN – príklad 1</a:t>
            </a:r>
          </a:p>
        </p:txBody>
      </p:sp>
      <p:pic>
        <p:nvPicPr>
          <p:cNvPr id="4" name="Picture 34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3342850"/>
            <a:ext cx="632454" cy="571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4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2850"/>
            <a:ext cx="632454" cy="571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4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1045" y="3356992"/>
            <a:ext cx="632454" cy="571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4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56992"/>
            <a:ext cx="632454" cy="571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4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9453" y="2314667"/>
            <a:ext cx="1178677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37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2047967"/>
            <a:ext cx="906462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BlokTextu 9"/>
          <p:cNvSpPr txBox="1"/>
          <p:nvPr/>
        </p:nvSpPr>
        <p:spPr>
          <a:xfrm>
            <a:off x="3512408" y="3474301"/>
            <a:ext cx="55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/>
              <a:t>...</a:t>
            </a:r>
          </a:p>
        </p:txBody>
      </p:sp>
      <p:graphicFrame>
        <p:nvGraphicFramePr>
          <p:cNvPr id="11" name="Tabuľk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7766088"/>
              </p:ext>
            </p:extLst>
          </p:nvPr>
        </p:nvGraphicFramePr>
        <p:xfrm>
          <a:off x="539552" y="5085184"/>
          <a:ext cx="6096000" cy="111252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ARP</a:t>
                      </a:r>
                      <a:r>
                        <a:rPr lang="sk-SK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sk-SK" dirty="0" err="1">
                          <a:solidFill>
                            <a:srgbClr val="FF0000"/>
                          </a:solidFill>
                        </a:rPr>
                        <a:t>request</a:t>
                      </a:r>
                      <a:endParaRPr lang="sk-SK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aseline="0" dirty="0">
                          <a:latin typeface="Calibri" pitchFamily="34" charset="0"/>
                          <a:cs typeface="Calibri" pitchFamily="34" charset="0"/>
                        </a:rPr>
                        <a:t>Odosielateľ</a:t>
                      </a:r>
                      <a:endParaRPr lang="sk-SK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baseline="0" dirty="0">
                          <a:latin typeface="Calibri" pitchFamily="34" charset="0"/>
                          <a:cs typeface="Calibri" pitchFamily="34" charset="0"/>
                        </a:rPr>
                        <a:t>Príjemca</a:t>
                      </a:r>
                      <a:endParaRPr lang="sk-SK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b="1" dirty="0">
                          <a:latin typeface="Calibri" pitchFamily="34" charset="0"/>
                          <a:cs typeface="Calibri" pitchFamily="34" charset="0"/>
                        </a:rPr>
                        <a:t>IP adresa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b="1" dirty="0">
                          <a:latin typeface="Calibri" pitchFamily="34" charset="0"/>
                          <a:cs typeface="Calibri" pitchFamily="34" charset="0"/>
                        </a:rPr>
                        <a:t>MAC adresa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BlokTextu 11"/>
          <p:cNvSpPr txBox="1"/>
          <p:nvPr/>
        </p:nvSpPr>
        <p:spPr>
          <a:xfrm>
            <a:off x="340566" y="2973518"/>
            <a:ext cx="560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Calibri" pitchFamily="34" charset="0"/>
                <a:cs typeface="Calibri" pitchFamily="34" charset="0"/>
              </a:rPr>
              <a:t>PC1</a:t>
            </a:r>
          </a:p>
        </p:txBody>
      </p:sp>
      <p:sp>
        <p:nvSpPr>
          <p:cNvPr id="13" name="BlokTextu 12"/>
          <p:cNvSpPr txBox="1"/>
          <p:nvPr/>
        </p:nvSpPr>
        <p:spPr>
          <a:xfrm>
            <a:off x="1691680" y="2987660"/>
            <a:ext cx="560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Calibri" pitchFamily="34" charset="0"/>
                <a:cs typeface="Calibri" pitchFamily="34" charset="0"/>
              </a:rPr>
              <a:t>PC2</a:t>
            </a:r>
          </a:p>
        </p:txBody>
      </p:sp>
      <p:sp>
        <p:nvSpPr>
          <p:cNvPr id="14" name="BlokTextu 13"/>
          <p:cNvSpPr txBox="1"/>
          <p:nvPr/>
        </p:nvSpPr>
        <p:spPr>
          <a:xfrm>
            <a:off x="5220072" y="2996952"/>
            <a:ext cx="704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Calibri" pitchFamily="34" charset="0"/>
                <a:cs typeface="Calibri" pitchFamily="34" charset="0"/>
              </a:rPr>
              <a:t>PC11</a:t>
            </a:r>
          </a:p>
        </p:txBody>
      </p:sp>
      <p:sp>
        <p:nvSpPr>
          <p:cNvPr id="15" name="BlokTextu 14"/>
          <p:cNvSpPr txBox="1"/>
          <p:nvPr/>
        </p:nvSpPr>
        <p:spPr>
          <a:xfrm>
            <a:off x="6588224" y="2996952"/>
            <a:ext cx="704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Calibri" pitchFamily="34" charset="0"/>
                <a:cs typeface="Calibri" pitchFamily="34" charset="0"/>
              </a:rPr>
              <a:t>PC12</a:t>
            </a:r>
          </a:p>
        </p:txBody>
      </p:sp>
      <p:cxnSp>
        <p:nvCxnSpPr>
          <p:cNvPr id="17" name="Rovná spojnica 16"/>
          <p:cNvCxnSpPr>
            <a:stCxn id="7" idx="0"/>
            <a:endCxn id="8" idx="1"/>
          </p:cNvCxnSpPr>
          <p:nvPr/>
        </p:nvCxnSpPr>
        <p:spPr>
          <a:xfrm flipV="1">
            <a:off x="639755" y="2566695"/>
            <a:ext cx="2539698" cy="79029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Rovná spojnica 18"/>
          <p:cNvCxnSpPr>
            <a:stCxn id="13" idx="2"/>
          </p:cNvCxnSpPr>
          <p:nvPr/>
        </p:nvCxnSpPr>
        <p:spPr>
          <a:xfrm flipV="1">
            <a:off x="1971903" y="2818723"/>
            <a:ext cx="1207550" cy="5382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Rovná spojnica 20"/>
          <p:cNvCxnSpPr>
            <a:stCxn id="14" idx="2"/>
          </p:cNvCxnSpPr>
          <p:nvPr/>
        </p:nvCxnSpPr>
        <p:spPr>
          <a:xfrm flipH="1" flipV="1">
            <a:off x="4067944" y="2818723"/>
            <a:ext cx="1504359" cy="54756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Rovná spojnica 22"/>
          <p:cNvCxnSpPr>
            <a:stCxn id="15" idx="2"/>
            <a:endCxn id="8" idx="3"/>
          </p:cNvCxnSpPr>
          <p:nvPr/>
        </p:nvCxnSpPr>
        <p:spPr>
          <a:xfrm flipH="1" flipV="1">
            <a:off x="4358130" y="2566695"/>
            <a:ext cx="2582325" cy="79958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Rovná spojovacia šípka 29"/>
          <p:cNvCxnSpPr/>
          <p:nvPr/>
        </p:nvCxnSpPr>
        <p:spPr>
          <a:xfrm>
            <a:off x="770383" y="4581128"/>
            <a:ext cx="130629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Rovná spojnica 15"/>
          <p:cNvCxnSpPr>
            <a:endCxn id="9" idx="1"/>
          </p:cNvCxnSpPr>
          <p:nvPr/>
        </p:nvCxnSpPr>
        <p:spPr>
          <a:xfrm flipV="1">
            <a:off x="4358130" y="2314667"/>
            <a:ext cx="2878166" cy="106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BlokTextu 21"/>
          <p:cNvSpPr txBox="1"/>
          <p:nvPr/>
        </p:nvSpPr>
        <p:spPr>
          <a:xfrm>
            <a:off x="17416" y="2130001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alibri" pitchFamily="34" charset="0"/>
                <a:cs typeface="Calibri" pitchFamily="34" charset="0"/>
              </a:rPr>
              <a:t>cmd</a:t>
            </a:r>
            <a:r>
              <a:rPr lang="en-US" dirty="0">
                <a:latin typeface="Calibri" pitchFamily="34" charset="0"/>
                <a:cs typeface="Calibri" pitchFamily="34" charset="0"/>
              </a:rPr>
              <a:t>&gt; ping 192.168.10.12</a:t>
            </a:r>
            <a:endParaRPr lang="sk-SK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" name="BlokTextu 24"/>
          <p:cNvSpPr txBox="1"/>
          <p:nvPr/>
        </p:nvSpPr>
        <p:spPr>
          <a:xfrm>
            <a:off x="35763" y="3938014"/>
            <a:ext cx="117005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  <a:cs typeface="Calibri" pitchFamily="34" charset="0"/>
              </a:rPr>
              <a:t>192.168.10.2</a:t>
            </a:r>
          </a:p>
          <a:p>
            <a:r>
              <a:rPr lang="sk-SK" sz="1100" dirty="0">
                <a:latin typeface="Calibri" pitchFamily="34" charset="0"/>
                <a:cs typeface="Calibri" pitchFamily="34" charset="0"/>
              </a:rPr>
              <a:t>0a:af:fb:9h:12:9e</a:t>
            </a:r>
          </a:p>
        </p:txBody>
      </p:sp>
      <p:sp>
        <p:nvSpPr>
          <p:cNvPr id="27" name="BlokTextu 26"/>
          <p:cNvSpPr txBox="1"/>
          <p:nvPr/>
        </p:nvSpPr>
        <p:spPr>
          <a:xfrm>
            <a:off x="1331640" y="3933056"/>
            <a:ext cx="124403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  <a:cs typeface="Calibri" pitchFamily="34" charset="0"/>
              </a:rPr>
              <a:t>192.168.10.3</a:t>
            </a:r>
          </a:p>
          <a:p>
            <a:r>
              <a:rPr lang="sk-SK" sz="1100" dirty="0">
                <a:latin typeface="Calibri" pitchFamily="34" charset="0"/>
                <a:cs typeface="Calibri" pitchFamily="34" charset="0"/>
              </a:rPr>
              <a:t>0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B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:a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d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:f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0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:9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c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:1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a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: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11</a:t>
            </a:r>
            <a:endParaRPr lang="sk-SK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BlokTextu 27"/>
          <p:cNvSpPr txBox="1"/>
          <p:nvPr/>
        </p:nvSpPr>
        <p:spPr>
          <a:xfrm>
            <a:off x="4820123" y="3933056"/>
            <a:ext cx="133605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  <a:cs typeface="Calibri" pitchFamily="34" charset="0"/>
              </a:rPr>
              <a:t>192.168.10.12</a:t>
            </a:r>
          </a:p>
          <a:p>
            <a:r>
              <a:rPr lang="sk-SK" sz="1200" dirty="0">
                <a:latin typeface="Calibri" pitchFamily="34" charset="0"/>
                <a:cs typeface="Calibri" pitchFamily="34" charset="0"/>
              </a:rPr>
              <a:t>0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1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</a:t>
            </a:r>
            <a:r>
              <a:rPr lang="en-US" sz="1200" dirty="0" err="1">
                <a:latin typeface="Calibri" pitchFamily="34" charset="0"/>
                <a:cs typeface="Calibri" pitchFamily="34" charset="0"/>
              </a:rPr>
              <a:t>dd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:f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5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:9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0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:1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5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:9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9</a:t>
            </a:r>
            <a:endParaRPr lang="sk-SK" sz="1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9" name="BlokTextu 28"/>
          <p:cNvSpPr txBox="1"/>
          <p:nvPr/>
        </p:nvSpPr>
        <p:spPr>
          <a:xfrm>
            <a:off x="6300191" y="3933056"/>
            <a:ext cx="138933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  <a:cs typeface="Calibri" pitchFamily="34" charset="0"/>
              </a:rPr>
              <a:t>192.168.10.13</a:t>
            </a:r>
          </a:p>
          <a:p>
            <a:r>
              <a:rPr lang="en-US" sz="1200" dirty="0">
                <a:latin typeface="Calibri" pitchFamily="34" charset="0"/>
                <a:cs typeface="Calibri" pitchFamily="34" charset="0"/>
              </a:rPr>
              <a:t>fc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cc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:f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8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8e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:1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a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6d</a:t>
            </a:r>
            <a:endParaRPr lang="sk-SK" sz="1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BlokTextu 30"/>
          <p:cNvSpPr txBox="1"/>
          <p:nvPr/>
        </p:nvSpPr>
        <p:spPr>
          <a:xfrm>
            <a:off x="6003198" y="1894078"/>
            <a:ext cx="11700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  <a:cs typeface="Calibri" pitchFamily="34" charset="0"/>
              </a:rPr>
              <a:t>192.168.10.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1</a:t>
            </a:r>
          </a:p>
        </p:txBody>
      </p:sp>
      <p:cxnSp>
        <p:nvCxnSpPr>
          <p:cNvPr id="33" name="Rovná spojovacia šípka 32"/>
          <p:cNvCxnSpPr/>
          <p:nvPr/>
        </p:nvCxnSpPr>
        <p:spPr>
          <a:xfrm>
            <a:off x="835697" y="4509120"/>
            <a:ext cx="438437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BlokTextu 33"/>
          <p:cNvSpPr txBox="1"/>
          <p:nvPr/>
        </p:nvSpPr>
        <p:spPr>
          <a:xfrm>
            <a:off x="2841654" y="5445224"/>
            <a:ext cx="1730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  <a:cs typeface="Calibri" pitchFamily="34" charset="0"/>
              </a:rPr>
              <a:t>192.168.10.2</a:t>
            </a:r>
            <a:endParaRPr lang="sk-SK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5" name="BlokTextu 34"/>
          <p:cNvSpPr txBox="1"/>
          <p:nvPr/>
        </p:nvSpPr>
        <p:spPr>
          <a:xfrm>
            <a:off x="4860033" y="5445224"/>
            <a:ext cx="1584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  <a:cs typeface="Calibri" pitchFamily="34" charset="0"/>
              </a:rPr>
              <a:t>192.168.10.12</a:t>
            </a:r>
            <a:endParaRPr lang="sk-SK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BlokTextu 35"/>
          <p:cNvSpPr txBox="1"/>
          <p:nvPr/>
        </p:nvSpPr>
        <p:spPr>
          <a:xfrm>
            <a:off x="2699792" y="5814556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  <a:cs typeface="Calibri" pitchFamily="34" charset="0"/>
              </a:rPr>
              <a:t>0a:af:fb:9h:12:9e</a:t>
            </a:r>
            <a:endParaRPr lang="sk-SK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7" name="BlokTextu 36"/>
          <p:cNvSpPr txBox="1"/>
          <p:nvPr/>
        </p:nvSpPr>
        <p:spPr>
          <a:xfrm>
            <a:off x="4820123" y="5805264"/>
            <a:ext cx="1624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  </a:t>
            </a:r>
            <a:r>
              <a:rPr lang="en-US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ff:ff:ff:ff:ff:ff</a:t>
            </a:r>
            <a:endParaRPr lang="sk-SK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BlokTextu 2"/>
          <p:cNvSpPr txBox="1"/>
          <p:nvPr/>
        </p:nvSpPr>
        <p:spPr>
          <a:xfrm>
            <a:off x="1205815" y="4653136"/>
            <a:ext cx="76866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  <a:cs typeface="Calibri" pitchFamily="34" charset="0"/>
              </a:rPr>
              <a:t>ARP – Address Resolution Protocol – z</a:t>
            </a:r>
            <a:r>
              <a:rPr lang="sk-SK" dirty="0">
                <a:latin typeface="Calibri" pitchFamily="34" charset="0"/>
                <a:cs typeface="Calibri" pitchFamily="34" charset="0"/>
              </a:rPr>
              <a:t>ískanie MAC adresy na základe IP adresy</a:t>
            </a:r>
          </a:p>
        </p:txBody>
      </p:sp>
    </p:spTree>
    <p:extLst>
      <p:ext uri="{BB962C8B-B14F-4D97-AF65-F5344CB8AC3E}">
        <p14:creationId xmlns:p14="http://schemas.microsoft.com/office/powerpoint/2010/main" val="3442945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36" grpId="0"/>
      <p:bldP spid="3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LAN – príklad 1</a:t>
            </a:r>
          </a:p>
        </p:txBody>
      </p:sp>
      <p:pic>
        <p:nvPicPr>
          <p:cNvPr id="4" name="Picture 34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3342850"/>
            <a:ext cx="632454" cy="571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4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2850"/>
            <a:ext cx="632454" cy="571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4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1045" y="3356992"/>
            <a:ext cx="632454" cy="571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4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56992"/>
            <a:ext cx="632454" cy="571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4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9453" y="2314667"/>
            <a:ext cx="1178677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37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2047967"/>
            <a:ext cx="906462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BlokTextu 9"/>
          <p:cNvSpPr txBox="1"/>
          <p:nvPr/>
        </p:nvSpPr>
        <p:spPr>
          <a:xfrm>
            <a:off x="3512408" y="3474301"/>
            <a:ext cx="55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/>
              <a:t>...</a:t>
            </a:r>
          </a:p>
        </p:txBody>
      </p:sp>
      <p:graphicFrame>
        <p:nvGraphicFramePr>
          <p:cNvPr id="11" name="Tabuľk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7621393"/>
              </p:ext>
            </p:extLst>
          </p:nvPr>
        </p:nvGraphicFramePr>
        <p:xfrm>
          <a:off x="539552" y="5085184"/>
          <a:ext cx="6096000" cy="111252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ARP</a:t>
                      </a:r>
                      <a:r>
                        <a:rPr lang="sk-SK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sk-SK" dirty="0" err="1">
                          <a:solidFill>
                            <a:srgbClr val="FF0000"/>
                          </a:solidFill>
                        </a:rPr>
                        <a:t>reply</a:t>
                      </a:r>
                      <a:endParaRPr lang="sk-SK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aseline="0" dirty="0">
                          <a:latin typeface="Calibri" pitchFamily="34" charset="0"/>
                          <a:cs typeface="Calibri" pitchFamily="34" charset="0"/>
                        </a:rPr>
                        <a:t>Odosielateľ</a:t>
                      </a:r>
                      <a:endParaRPr lang="sk-SK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baseline="0" dirty="0">
                          <a:latin typeface="Calibri" pitchFamily="34" charset="0"/>
                          <a:cs typeface="Calibri" pitchFamily="34" charset="0"/>
                        </a:rPr>
                        <a:t>Príjemca</a:t>
                      </a:r>
                      <a:endParaRPr lang="sk-SK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b="1" dirty="0">
                          <a:latin typeface="Calibri" pitchFamily="34" charset="0"/>
                          <a:cs typeface="Calibri" pitchFamily="34" charset="0"/>
                        </a:rPr>
                        <a:t>IP adresa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b="1" dirty="0">
                          <a:latin typeface="Calibri" pitchFamily="34" charset="0"/>
                          <a:cs typeface="Calibri" pitchFamily="34" charset="0"/>
                        </a:rPr>
                        <a:t>MAC adresa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BlokTextu 11"/>
          <p:cNvSpPr txBox="1"/>
          <p:nvPr/>
        </p:nvSpPr>
        <p:spPr>
          <a:xfrm>
            <a:off x="340566" y="2973518"/>
            <a:ext cx="560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Calibri" pitchFamily="34" charset="0"/>
                <a:cs typeface="Calibri" pitchFamily="34" charset="0"/>
              </a:rPr>
              <a:t>PC1</a:t>
            </a:r>
          </a:p>
        </p:txBody>
      </p:sp>
      <p:sp>
        <p:nvSpPr>
          <p:cNvPr id="13" name="BlokTextu 12"/>
          <p:cNvSpPr txBox="1"/>
          <p:nvPr/>
        </p:nvSpPr>
        <p:spPr>
          <a:xfrm>
            <a:off x="1691680" y="2987660"/>
            <a:ext cx="560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Calibri" pitchFamily="34" charset="0"/>
                <a:cs typeface="Calibri" pitchFamily="34" charset="0"/>
              </a:rPr>
              <a:t>PC2</a:t>
            </a:r>
          </a:p>
        </p:txBody>
      </p:sp>
      <p:sp>
        <p:nvSpPr>
          <p:cNvPr id="14" name="BlokTextu 13"/>
          <p:cNvSpPr txBox="1"/>
          <p:nvPr/>
        </p:nvSpPr>
        <p:spPr>
          <a:xfrm>
            <a:off x="5220072" y="2996952"/>
            <a:ext cx="704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Calibri" pitchFamily="34" charset="0"/>
                <a:cs typeface="Calibri" pitchFamily="34" charset="0"/>
              </a:rPr>
              <a:t>PC11</a:t>
            </a:r>
          </a:p>
        </p:txBody>
      </p:sp>
      <p:sp>
        <p:nvSpPr>
          <p:cNvPr id="15" name="BlokTextu 14"/>
          <p:cNvSpPr txBox="1"/>
          <p:nvPr/>
        </p:nvSpPr>
        <p:spPr>
          <a:xfrm>
            <a:off x="6588224" y="2996952"/>
            <a:ext cx="704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Calibri" pitchFamily="34" charset="0"/>
                <a:cs typeface="Calibri" pitchFamily="34" charset="0"/>
              </a:rPr>
              <a:t>PC12</a:t>
            </a:r>
          </a:p>
        </p:txBody>
      </p:sp>
      <p:cxnSp>
        <p:nvCxnSpPr>
          <p:cNvPr id="17" name="Rovná spojnica 16"/>
          <p:cNvCxnSpPr>
            <a:stCxn id="7" idx="0"/>
            <a:endCxn id="8" idx="1"/>
          </p:cNvCxnSpPr>
          <p:nvPr/>
        </p:nvCxnSpPr>
        <p:spPr>
          <a:xfrm flipV="1">
            <a:off x="639755" y="2566695"/>
            <a:ext cx="2539698" cy="79029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Rovná spojnica 18"/>
          <p:cNvCxnSpPr>
            <a:stCxn id="13" idx="2"/>
          </p:cNvCxnSpPr>
          <p:nvPr/>
        </p:nvCxnSpPr>
        <p:spPr>
          <a:xfrm flipV="1">
            <a:off x="1971903" y="2818723"/>
            <a:ext cx="1207550" cy="5382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Rovná spojnica 20"/>
          <p:cNvCxnSpPr>
            <a:stCxn id="14" idx="2"/>
          </p:cNvCxnSpPr>
          <p:nvPr/>
        </p:nvCxnSpPr>
        <p:spPr>
          <a:xfrm flipH="1" flipV="1">
            <a:off x="4067944" y="2818723"/>
            <a:ext cx="1504359" cy="54756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Rovná spojnica 22"/>
          <p:cNvCxnSpPr>
            <a:stCxn id="15" idx="2"/>
            <a:endCxn id="8" idx="3"/>
          </p:cNvCxnSpPr>
          <p:nvPr/>
        </p:nvCxnSpPr>
        <p:spPr>
          <a:xfrm flipH="1" flipV="1">
            <a:off x="4358130" y="2566695"/>
            <a:ext cx="2582325" cy="79958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Rovná spojovacia šípka 29"/>
          <p:cNvCxnSpPr/>
          <p:nvPr/>
        </p:nvCxnSpPr>
        <p:spPr>
          <a:xfrm>
            <a:off x="770383" y="4581128"/>
            <a:ext cx="130629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Rovná spojnica 15"/>
          <p:cNvCxnSpPr>
            <a:endCxn id="9" idx="1"/>
          </p:cNvCxnSpPr>
          <p:nvPr/>
        </p:nvCxnSpPr>
        <p:spPr>
          <a:xfrm flipV="1">
            <a:off x="4358130" y="2314667"/>
            <a:ext cx="2878166" cy="106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BlokTextu 21"/>
          <p:cNvSpPr txBox="1"/>
          <p:nvPr/>
        </p:nvSpPr>
        <p:spPr>
          <a:xfrm>
            <a:off x="17416" y="2130001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alibri" pitchFamily="34" charset="0"/>
                <a:cs typeface="Calibri" pitchFamily="34" charset="0"/>
              </a:rPr>
              <a:t>cmd</a:t>
            </a:r>
            <a:r>
              <a:rPr lang="en-US" dirty="0">
                <a:latin typeface="Calibri" pitchFamily="34" charset="0"/>
                <a:cs typeface="Calibri" pitchFamily="34" charset="0"/>
              </a:rPr>
              <a:t>&gt; ping 192.168.10.12</a:t>
            </a:r>
            <a:endParaRPr lang="sk-SK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" name="BlokTextu 24"/>
          <p:cNvSpPr txBox="1"/>
          <p:nvPr/>
        </p:nvSpPr>
        <p:spPr>
          <a:xfrm>
            <a:off x="35763" y="3938014"/>
            <a:ext cx="117005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  <a:cs typeface="Calibri" pitchFamily="34" charset="0"/>
              </a:rPr>
              <a:t>192.168.10.2</a:t>
            </a:r>
          </a:p>
          <a:p>
            <a:r>
              <a:rPr lang="sk-SK" sz="1100" dirty="0">
                <a:latin typeface="Calibri" pitchFamily="34" charset="0"/>
                <a:cs typeface="Calibri" pitchFamily="34" charset="0"/>
              </a:rPr>
              <a:t>0a:af:fb:9h:12:9e</a:t>
            </a:r>
          </a:p>
        </p:txBody>
      </p:sp>
      <p:sp>
        <p:nvSpPr>
          <p:cNvPr id="27" name="BlokTextu 26"/>
          <p:cNvSpPr txBox="1"/>
          <p:nvPr/>
        </p:nvSpPr>
        <p:spPr>
          <a:xfrm>
            <a:off x="1331640" y="3933056"/>
            <a:ext cx="124403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  <a:cs typeface="Calibri" pitchFamily="34" charset="0"/>
              </a:rPr>
              <a:t>192.168.10.3</a:t>
            </a:r>
          </a:p>
          <a:p>
            <a:r>
              <a:rPr lang="sk-SK" sz="1100" dirty="0">
                <a:latin typeface="Calibri" pitchFamily="34" charset="0"/>
                <a:cs typeface="Calibri" pitchFamily="34" charset="0"/>
              </a:rPr>
              <a:t>0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B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:a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d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:f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0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:9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c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:1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a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: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11</a:t>
            </a:r>
            <a:endParaRPr lang="sk-SK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BlokTextu 27"/>
          <p:cNvSpPr txBox="1"/>
          <p:nvPr/>
        </p:nvSpPr>
        <p:spPr>
          <a:xfrm>
            <a:off x="4820123" y="3933056"/>
            <a:ext cx="133605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  <a:cs typeface="Calibri" pitchFamily="34" charset="0"/>
              </a:rPr>
              <a:t>192.168.10.12</a:t>
            </a:r>
          </a:p>
          <a:p>
            <a:r>
              <a:rPr lang="sk-SK" sz="1200" dirty="0">
                <a:latin typeface="Calibri" pitchFamily="34" charset="0"/>
                <a:cs typeface="Calibri" pitchFamily="34" charset="0"/>
              </a:rPr>
              <a:t>0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1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</a:t>
            </a:r>
            <a:r>
              <a:rPr lang="en-US" sz="1200" dirty="0" err="1">
                <a:latin typeface="Calibri" pitchFamily="34" charset="0"/>
                <a:cs typeface="Calibri" pitchFamily="34" charset="0"/>
              </a:rPr>
              <a:t>dd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:f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5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:9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0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:1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5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:9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9</a:t>
            </a:r>
            <a:endParaRPr lang="sk-SK" sz="1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9" name="BlokTextu 28"/>
          <p:cNvSpPr txBox="1"/>
          <p:nvPr/>
        </p:nvSpPr>
        <p:spPr>
          <a:xfrm>
            <a:off x="6300191" y="3933056"/>
            <a:ext cx="138933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  <a:cs typeface="Calibri" pitchFamily="34" charset="0"/>
              </a:rPr>
              <a:t>192.168.10.13</a:t>
            </a:r>
          </a:p>
          <a:p>
            <a:r>
              <a:rPr lang="en-US" sz="1200" dirty="0">
                <a:latin typeface="Calibri" pitchFamily="34" charset="0"/>
                <a:cs typeface="Calibri" pitchFamily="34" charset="0"/>
              </a:rPr>
              <a:t>fc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cc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:f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8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8e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:1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a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6d</a:t>
            </a:r>
            <a:endParaRPr lang="sk-SK" sz="1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BlokTextu 30"/>
          <p:cNvSpPr txBox="1"/>
          <p:nvPr/>
        </p:nvSpPr>
        <p:spPr>
          <a:xfrm>
            <a:off x="6003198" y="1894078"/>
            <a:ext cx="11700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  <a:cs typeface="Calibri" pitchFamily="34" charset="0"/>
              </a:rPr>
              <a:t>192.168.10.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1</a:t>
            </a:r>
          </a:p>
        </p:txBody>
      </p:sp>
      <p:cxnSp>
        <p:nvCxnSpPr>
          <p:cNvPr id="33" name="Rovná spojovacia šípka 32"/>
          <p:cNvCxnSpPr/>
          <p:nvPr/>
        </p:nvCxnSpPr>
        <p:spPr>
          <a:xfrm>
            <a:off x="835697" y="4509120"/>
            <a:ext cx="438437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BlokTextu 33"/>
          <p:cNvSpPr txBox="1"/>
          <p:nvPr/>
        </p:nvSpPr>
        <p:spPr>
          <a:xfrm>
            <a:off x="2841654" y="5445224"/>
            <a:ext cx="1730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  <a:cs typeface="Calibri" pitchFamily="34" charset="0"/>
              </a:rPr>
              <a:t>192.168.10.</a:t>
            </a:r>
            <a:r>
              <a:rPr lang="sk-SK" dirty="0">
                <a:latin typeface="Calibri" pitchFamily="34" charset="0"/>
                <a:cs typeface="Calibri" pitchFamily="34" charset="0"/>
              </a:rPr>
              <a:t>12</a:t>
            </a:r>
          </a:p>
        </p:txBody>
      </p:sp>
      <p:sp>
        <p:nvSpPr>
          <p:cNvPr id="35" name="BlokTextu 34"/>
          <p:cNvSpPr txBox="1"/>
          <p:nvPr/>
        </p:nvSpPr>
        <p:spPr>
          <a:xfrm>
            <a:off x="4860033" y="5445224"/>
            <a:ext cx="1584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  <a:cs typeface="Calibri" pitchFamily="34" charset="0"/>
              </a:rPr>
              <a:t>192.168.10.2</a:t>
            </a:r>
            <a:endParaRPr lang="sk-SK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7" name="BlokTextu 36"/>
          <p:cNvSpPr txBox="1"/>
          <p:nvPr/>
        </p:nvSpPr>
        <p:spPr>
          <a:xfrm>
            <a:off x="4716016" y="5805264"/>
            <a:ext cx="18722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  <a:cs typeface="Calibri" pitchFamily="34" charset="0"/>
              </a:rPr>
              <a:t>0a:af:fb:9h:12:9e</a:t>
            </a:r>
            <a:endParaRPr lang="sk-SK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BlokTextu 2"/>
          <p:cNvSpPr txBox="1"/>
          <p:nvPr/>
        </p:nvSpPr>
        <p:spPr>
          <a:xfrm>
            <a:off x="1205815" y="4653136"/>
            <a:ext cx="76866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  <a:cs typeface="Calibri" pitchFamily="34" charset="0"/>
              </a:rPr>
              <a:t>ARP – Address Resolution Protocol – z</a:t>
            </a:r>
            <a:r>
              <a:rPr lang="sk-SK" dirty="0">
                <a:latin typeface="Calibri" pitchFamily="34" charset="0"/>
                <a:cs typeface="Calibri" pitchFamily="34" charset="0"/>
              </a:rPr>
              <a:t>ískanie MAC adresy na základe IP adresy</a:t>
            </a:r>
          </a:p>
        </p:txBody>
      </p:sp>
      <p:sp>
        <p:nvSpPr>
          <p:cNvPr id="38" name="BlokTextu 37"/>
          <p:cNvSpPr txBox="1"/>
          <p:nvPr/>
        </p:nvSpPr>
        <p:spPr>
          <a:xfrm>
            <a:off x="2699793" y="5805264"/>
            <a:ext cx="18722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  <a:cs typeface="Calibri" pitchFamily="34" charset="0"/>
              </a:rPr>
              <a:t>01:dd:f5:90:15:99</a:t>
            </a:r>
          </a:p>
        </p:txBody>
      </p:sp>
    </p:spTree>
    <p:extLst>
      <p:ext uri="{BB962C8B-B14F-4D97-AF65-F5344CB8AC3E}">
        <p14:creationId xmlns:p14="http://schemas.microsoft.com/office/powerpoint/2010/main" val="1280819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37" grpId="0"/>
      <p:bldP spid="3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LAN – príklad 1</a:t>
            </a:r>
          </a:p>
        </p:txBody>
      </p:sp>
      <p:pic>
        <p:nvPicPr>
          <p:cNvPr id="4" name="Picture 34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3342850"/>
            <a:ext cx="632454" cy="571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4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2850"/>
            <a:ext cx="632454" cy="571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4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1045" y="3356992"/>
            <a:ext cx="632454" cy="571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4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56992"/>
            <a:ext cx="632454" cy="571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4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9453" y="2314667"/>
            <a:ext cx="1178677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37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2047967"/>
            <a:ext cx="906462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BlokTextu 9"/>
          <p:cNvSpPr txBox="1"/>
          <p:nvPr/>
        </p:nvSpPr>
        <p:spPr>
          <a:xfrm>
            <a:off x="3512408" y="3474301"/>
            <a:ext cx="55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/>
              <a:t>...</a:t>
            </a:r>
          </a:p>
        </p:txBody>
      </p:sp>
      <p:graphicFrame>
        <p:nvGraphicFramePr>
          <p:cNvPr id="11" name="Tabuľk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3749851"/>
              </p:ext>
            </p:extLst>
          </p:nvPr>
        </p:nvGraphicFramePr>
        <p:xfrm>
          <a:off x="539552" y="5085184"/>
          <a:ext cx="6096000" cy="111252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PING (ICMP)</a:t>
                      </a:r>
                      <a:endParaRPr lang="sk-SK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aseline="0" dirty="0">
                          <a:latin typeface="Calibri" pitchFamily="34" charset="0"/>
                          <a:cs typeface="Calibri" pitchFamily="34" charset="0"/>
                        </a:rPr>
                        <a:t>Odosielateľ</a:t>
                      </a:r>
                      <a:endParaRPr lang="sk-SK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baseline="0" dirty="0">
                          <a:latin typeface="Calibri" pitchFamily="34" charset="0"/>
                          <a:cs typeface="Calibri" pitchFamily="34" charset="0"/>
                        </a:rPr>
                        <a:t>Príjemca</a:t>
                      </a:r>
                      <a:endParaRPr lang="sk-SK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b="1" dirty="0">
                          <a:latin typeface="Calibri" pitchFamily="34" charset="0"/>
                          <a:cs typeface="Calibri" pitchFamily="34" charset="0"/>
                        </a:rPr>
                        <a:t>IP adresa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b="1" dirty="0">
                          <a:latin typeface="Calibri" pitchFamily="34" charset="0"/>
                          <a:cs typeface="Calibri" pitchFamily="34" charset="0"/>
                        </a:rPr>
                        <a:t>MAC adresa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BlokTextu 11"/>
          <p:cNvSpPr txBox="1"/>
          <p:nvPr/>
        </p:nvSpPr>
        <p:spPr>
          <a:xfrm>
            <a:off x="340566" y="2973518"/>
            <a:ext cx="560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Calibri" pitchFamily="34" charset="0"/>
                <a:cs typeface="Calibri" pitchFamily="34" charset="0"/>
              </a:rPr>
              <a:t>PC1</a:t>
            </a:r>
          </a:p>
        </p:txBody>
      </p:sp>
      <p:sp>
        <p:nvSpPr>
          <p:cNvPr id="13" name="BlokTextu 12"/>
          <p:cNvSpPr txBox="1"/>
          <p:nvPr/>
        </p:nvSpPr>
        <p:spPr>
          <a:xfrm>
            <a:off x="1691680" y="2987660"/>
            <a:ext cx="560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Calibri" pitchFamily="34" charset="0"/>
                <a:cs typeface="Calibri" pitchFamily="34" charset="0"/>
              </a:rPr>
              <a:t>PC2</a:t>
            </a:r>
          </a:p>
        </p:txBody>
      </p:sp>
      <p:sp>
        <p:nvSpPr>
          <p:cNvPr id="14" name="BlokTextu 13"/>
          <p:cNvSpPr txBox="1"/>
          <p:nvPr/>
        </p:nvSpPr>
        <p:spPr>
          <a:xfrm>
            <a:off x="5220072" y="2996952"/>
            <a:ext cx="704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Calibri" pitchFamily="34" charset="0"/>
                <a:cs typeface="Calibri" pitchFamily="34" charset="0"/>
              </a:rPr>
              <a:t>PC11</a:t>
            </a:r>
          </a:p>
        </p:txBody>
      </p:sp>
      <p:sp>
        <p:nvSpPr>
          <p:cNvPr id="15" name="BlokTextu 14"/>
          <p:cNvSpPr txBox="1"/>
          <p:nvPr/>
        </p:nvSpPr>
        <p:spPr>
          <a:xfrm>
            <a:off x="6588224" y="2996952"/>
            <a:ext cx="704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Calibri" pitchFamily="34" charset="0"/>
                <a:cs typeface="Calibri" pitchFamily="34" charset="0"/>
              </a:rPr>
              <a:t>PC12</a:t>
            </a:r>
          </a:p>
        </p:txBody>
      </p:sp>
      <p:cxnSp>
        <p:nvCxnSpPr>
          <p:cNvPr id="17" name="Rovná spojnica 16"/>
          <p:cNvCxnSpPr>
            <a:stCxn id="7" idx="0"/>
            <a:endCxn id="8" idx="1"/>
          </p:cNvCxnSpPr>
          <p:nvPr/>
        </p:nvCxnSpPr>
        <p:spPr>
          <a:xfrm flipV="1">
            <a:off x="639755" y="2566695"/>
            <a:ext cx="2539698" cy="79029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Rovná spojnica 18"/>
          <p:cNvCxnSpPr>
            <a:stCxn id="13" idx="2"/>
          </p:cNvCxnSpPr>
          <p:nvPr/>
        </p:nvCxnSpPr>
        <p:spPr>
          <a:xfrm flipV="1">
            <a:off x="1971903" y="2818723"/>
            <a:ext cx="1207550" cy="5382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Rovná spojnica 20"/>
          <p:cNvCxnSpPr>
            <a:stCxn id="14" idx="2"/>
          </p:cNvCxnSpPr>
          <p:nvPr/>
        </p:nvCxnSpPr>
        <p:spPr>
          <a:xfrm flipH="1" flipV="1">
            <a:off x="4067944" y="2818723"/>
            <a:ext cx="1504359" cy="54756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Rovná spojnica 22"/>
          <p:cNvCxnSpPr>
            <a:stCxn id="15" idx="2"/>
            <a:endCxn id="8" idx="3"/>
          </p:cNvCxnSpPr>
          <p:nvPr/>
        </p:nvCxnSpPr>
        <p:spPr>
          <a:xfrm flipH="1" flipV="1">
            <a:off x="4358130" y="2566695"/>
            <a:ext cx="2582325" cy="79958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Rovná spojovacia šípka 29"/>
          <p:cNvCxnSpPr/>
          <p:nvPr/>
        </p:nvCxnSpPr>
        <p:spPr>
          <a:xfrm>
            <a:off x="770383" y="4581128"/>
            <a:ext cx="130629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Rovná spojnica 15"/>
          <p:cNvCxnSpPr>
            <a:endCxn id="9" idx="1"/>
          </p:cNvCxnSpPr>
          <p:nvPr/>
        </p:nvCxnSpPr>
        <p:spPr>
          <a:xfrm flipV="1">
            <a:off x="4358130" y="2314667"/>
            <a:ext cx="2878166" cy="106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BlokTextu 21"/>
          <p:cNvSpPr txBox="1"/>
          <p:nvPr/>
        </p:nvSpPr>
        <p:spPr>
          <a:xfrm>
            <a:off x="17416" y="2130001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alibri" pitchFamily="34" charset="0"/>
                <a:cs typeface="Calibri" pitchFamily="34" charset="0"/>
              </a:rPr>
              <a:t>cmd</a:t>
            </a:r>
            <a:r>
              <a:rPr lang="en-US" dirty="0">
                <a:latin typeface="Calibri" pitchFamily="34" charset="0"/>
                <a:cs typeface="Calibri" pitchFamily="34" charset="0"/>
              </a:rPr>
              <a:t>&gt; ping 192.168.10.12</a:t>
            </a:r>
            <a:endParaRPr lang="sk-SK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" name="BlokTextu 24"/>
          <p:cNvSpPr txBox="1"/>
          <p:nvPr/>
        </p:nvSpPr>
        <p:spPr>
          <a:xfrm>
            <a:off x="35763" y="3938014"/>
            <a:ext cx="117005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  <a:cs typeface="Calibri" pitchFamily="34" charset="0"/>
              </a:rPr>
              <a:t>192.168.10.2</a:t>
            </a:r>
          </a:p>
          <a:p>
            <a:r>
              <a:rPr lang="sk-SK" sz="1100" dirty="0">
                <a:latin typeface="Calibri" pitchFamily="34" charset="0"/>
                <a:cs typeface="Calibri" pitchFamily="34" charset="0"/>
              </a:rPr>
              <a:t>0a:af:fb:9h:12:9e</a:t>
            </a:r>
          </a:p>
        </p:txBody>
      </p:sp>
      <p:sp>
        <p:nvSpPr>
          <p:cNvPr id="27" name="BlokTextu 26"/>
          <p:cNvSpPr txBox="1"/>
          <p:nvPr/>
        </p:nvSpPr>
        <p:spPr>
          <a:xfrm>
            <a:off x="1331640" y="3933056"/>
            <a:ext cx="124403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  <a:cs typeface="Calibri" pitchFamily="34" charset="0"/>
              </a:rPr>
              <a:t>192.168.10.3</a:t>
            </a:r>
          </a:p>
          <a:p>
            <a:r>
              <a:rPr lang="sk-SK" sz="1100" dirty="0">
                <a:latin typeface="Calibri" pitchFamily="34" charset="0"/>
                <a:cs typeface="Calibri" pitchFamily="34" charset="0"/>
              </a:rPr>
              <a:t>0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B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:a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d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:f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0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:9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c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:1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a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: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11</a:t>
            </a:r>
            <a:endParaRPr lang="sk-SK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BlokTextu 27"/>
          <p:cNvSpPr txBox="1"/>
          <p:nvPr/>
        </p:nvSpPr>
        <p:spPr>
          <a:xfrm>
            <a:off x="4820123" y="3933056"/>
            <a:ext cx="133605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  <a:cs typeface="Calibri" pitchFamily="34" charset="0"/>
              </a:rPr>
              <a:t>192.168.10.12</a:t>
            </a:r>
          </a:p>
          <a:p>
            <a:r>
              <a:rPr lang="sk-SK" sz="1200" dirty="0">
                <a:latin typeface="Calibri" pitchFamily="34" charset="0"/>
                <a:cs typeface="Calibri" pitchFamily="34" charset="0"/>
              </a:rPr>
              <a:t>0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1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</a:t>
            </a:r>
            <a:r>
              <a:rPr lang="en-US" sz="1200" dirty="0" err="1">
                <a:latin typeface="Calibri" pitchFamily="34" charset="0"/>
                <a:cs typeface="Calibri" pitchFamily="34" charset="0"/>
              </a:rPr>
              <a:t>dd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:f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5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:9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0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:1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5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:9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9</a:t>
            </a:r>
            <a:endParaRPr lang="sk-SK" sz="1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9" name="BlokTextu 28"/>
          <p:cNvSpPr txBox="1"/>
          <p:nvPr/>
        </p:nvSpPr>
        <p:spPr>
          <a:xfrm>
            <a:off x="6300191" y="3933056"/>
            <a:ext cx="138933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  <a:cs typeface="Calibri" pitchFamily="34" charset="0"/>
              </a:rPr>
              <a:t>192.168.10.13</a:t>
            </a:r>
          </a:p>
          <a:p>
            <a:r>
              <a:rPr lang="en-US" sz="1200" dirty="0">
                <a:latin typeface="Calibri" pitchFamily="34" charset="0"/>
                <a:cs typeface="Calibri" pitchFamily="34" charset="0"/>
              </a:rPr>
              <a:t>fc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cc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:f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8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8e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:1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a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6d</a:t>
            </a:r>
            <a:endParaRPr lang="sk-SK" sz="1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BlokTextu 30"/>
          <p:cNvSpPr txBox="1"/>
          <p:nvPr/>
        </p:nvSpPr>
        <p:spPr>
          <a:xfrm>
            <a:off x="6003198" y="1894078"/>
            <a:ext cx="11700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  <a:cs typeface="Calibri" pitchFamily="34" charset="0"/>
              </a:rPr>
              <a:t>192.168.10.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1</a:t>
            </a:r>
          </a:p>
        </p:txBody>
      </p:sp>
      <p:cxnSp>
        <p:nvCxnSpPr>
          <p:cNvPr id="33" name="Rovná spojovacia šípka 32"/>
          <p:cNvCxnSpPr/>
          <p:nvPr/>
        </p:nvCxnSpPr>
        <p:spPr>
          <a:xfrm>
            <a:off x="835697" y="4509120"/>
            <a:ext cx="438437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BlokTextu 33"/>
          <p:cNvSpPr txBox="1"/>
          <p:nvPr/>
        </p:nvSpPr>
        <p:spPr>
          <a:xfrm>
            <a:off x="2841654" y="5445224"/>
            <a:ext cx="1730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  <a:cs typeface="Calibri" pitchFamily="34" charset="0"/>
              </a:rPr>
              <a:t>192.168.10.2</a:t>
            </a:r>
            <a:endParaRPr lang="sk-SK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5" name="BlokTextu 34"/>
          <p:cNvSpPr txBox="1"/>
          <p:nvPr/>
        </p:nvSpPr>
        <p:spPr>
          <a:xfrm>
            <a:off x="4860033" y="5445224"/>
            <a:ext cx="1584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  <a:cs typeface="Calibri" pitchFamily="34" charset="0"/>
              </a:rPr>
              <a:t>192.168.10.12</a:t>
            </a:r>
            <a:endParaRPr lang="sk-SK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BlokTextu 35"/>
          <p:cNvSpPr txBox="1"/>
          <p:nvPr/>
        </p:nvSpPr>
        <p:spPr>
          <a:xfrm>
            <a:off x="2699792" y="5814556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  <a:cs typeface="Calibri" pitchFamily="34" charset="0"/>
              </a:rPr>
              <a:t>0a:af:fb:9h:12:9e</a:t>
            </a:r>
            <a:endParaRPr lang="sk-SK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7" name="BlokTextu 36"/>
          <p:cNvSpPr txBox="1"/>
          <p:nvPr/>
        </p:nvSpPr>
        <p:spPr>
          <a:xfrm>
            <a:off x="4716016" y="5805264"/>
            <a:ext cx="18722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sk-SK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:</a:t>
            </a:r>
            <a:r>
              <a:rPr lang="en-US" b="1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dd</a:t>
            </a:r>
            <a:r>
              <a:rPr lang="sk-SK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:f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5</a:t>
            </a:r>
            <a:r>
              <a:rPr lang="sk-SK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:9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sk-SK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:1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5</a:t>
            </a:r>
            <a:r>
              <a:rPr lang="sk-SK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:9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9</a:t>
            </a:r>
            <a:endParaRPr lang="sk-SK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endParaRPr lang="sk-SK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6768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34" grpId="0"/>
      <p:bldP spid="35" grpId="0"/>
      <p:bldP spid="36" grpId="0"/>
      <p:bldP spid="3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LAN – príklad 2</a:t>
            </a:r>
          </a:p>
        </p:txBody>
      </p:sp>
      <p:pic>
        <p:nvPicPr>
          <p:cNvPr id="4" name="Picture 34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3226" y="3342850"/>
            <a:ext cx="632454" cy="571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4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7082" y="3342850"/>
            <a:ext cx="632454" cy="571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4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2857" y="3342850"/>
            <a:ext cx="632454" cy="571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4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56992"/>
            <a:ext cx="632454" cy="571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4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55" y="2168860"/>
            <a:ext cx="1178677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37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4653" y="1834377"/>
            <a:ext cx="906462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1" name="Tabuľk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2191809"/>
              </p:ext>
            </p:extLst>
          </p:nvPr>
        </p:nvGraphicFramePr>
        <p:xfrm>
          <a:off x="539552" y="5085184"/>
          <a:ext cx="6096000" cy="111252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PING (ICMP)</a:t>
                      </a:r>
                      <a:endParaRPr lang="sk-SK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aseline="0" dirty="0">
                          <a:latin typeface="Calibri" pitchFamily="34" charset="0"/>
                          <a:cs typeface="Calibri" pitchFamily="34" charset="0"/>
                        </a:rPr>
                        <a:t>Odosielateľ</a:t>
                      </a:r>
                      <a:endParaRPr lang="sk-SK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baseline="0" dirty="0">
                          <a:latin typeface="Calibri" pitchFamily="34" charset="0"/>
                          <a:cs typeface="Calibri" pitchFamily="34" charset="0"/>
                        </a:rPr>
                        <a:t>Príjemca</a:t>
                      </a:r>
                      <a:endParaRPr lang="sk-SK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b="1" dirty="0">
                          <a:latin typeface="Calibri" pitchFamily="34" charset="0"/>
                          <a:cs typeface="Calibri" pitchFamily="34" charset="0"/>
                        </a:rPr>
                        <a:t>IP adresa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b="1" dirty="0">
                          <a:latin typeface="Calibri" pitchFamily="34" charset="0"/>
                          <a:cs typeface="Calibri" pitchFamily="34" charset="0"/>
                        </a:rPr>
                        <a:t>MAC adresa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BlokTextu 11"/>
          <p:cNvSpPr txBox="1"/>
          <p:nvPr/>
        </p:nvSpPr>
        <p:spPr>
          <a:xfrm>
            <a:off x="179512" y="2973518"/>
            <a:ext cx="560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Calibri" pitchFamily="34" charset="0"/>
                <a:cs typeface="Calibri" pitchFamily="34" charset="0"/>
              </a:rPr>
              <a:t>PC1</a:t>
            </a:r>
          </a:p>
        </p:txBody>
      </p:sp>
      <p:sp>
        <p:nvSpPr>
          <p:cNvPr id="13" name="BlokTextu 12"/>
          <p:cNvSpPr txBox="1"/>
          <p:nvPr/>
        </p:nvSpPr>
        <p:spPr>
          <a:xfrm>
            <a:off x="1547664" y="2924944"/>
            <a:ext cx="560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Calibri" pitchFamily="34" charset="0"/>
                <a:cs typeface="Calibri" pitchFamily="34" charset="0"/>
              </a:rPr>
              <a:t>PC2</a:t>
            </a:r>
          </a:p>
        </p:txBody>
      </p:sp>
      <p:sp>
        <p:nvSpPr>
          <p:cNvPr id="14" name="BlokTextu 13"/>
          <p:cNvSpPr txBox="1"/>
          <p:nvPr/>
        </p:nvSpPr>
        <p:spPr>
          <a:xfrm>
            <a:off x="7518764" y="3030597"/>
            <a:ext cx="704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Calibri" pitchFamily="34" charset="0"/>
                <a:cs typeface="Calibri" pitchFamily="34" charset="0"/>
              </a:rPr>
              <a:t>PC51</a:t>
            </a:r>
          </a:p>
        </p:txBody>
      </p:sp>
      <p:sp>
        <p:nvSpPr>
          <p:cNvPr id="15" name="BlokTextu 14"/>
          <p:cNvSpPr txBox="1"/>
          <p:nvPr/>
        </p:nvSpPr>
        <p:spPr>
          <a:xfrm>
            <a:off x="8515972" y="3025419"/>
            <a:ext cx="704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Calibri" pitchFamily="34" charset="0"/>
                <a:cs typeface="Calibri" pitchFamily="34" charset="0"/>
              </a:rPr>
              <a:t>PC52</a:t>
            </a:r>
          </a:p>
        </p:txBody>
      </p:sp>
      <p:cxnSp>
        <p:nvCxnSpPr>
          <p:cNvPr id="17" name="Rovná spojnica 16"/>
          <p:cNvCxnSpPr>
            <a:stCxn id="7" idx="0"/>
          </p:cNvCxnSpPr>
          <p:nvPr/>
        </p:nvCxnSpPr>
        <p:spPr>
          <a:xfrm flipV="1">
            <a:off x="639755" y="2672916"/>
            <a:ext cx="195942" cy="6840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Rovná spojnica 18"/>
          <p:cNvCxnSpPr>
            <a:endCxn id="8" idx="2"/>
          </p:cNvCxnSpPr>
          <p:nvPr/>
        </p:nvCxnSpPr>
        <p:spPr>
          <a:xfrm flipH="1" flipV="1">
            <a:off x="1229094" y="2672916"/>
            <a:ext cx="374656" cy="64853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Rovná spojnica 20"/>
          <p:cNvCxnSpPr/>
          <p:nvPr/>
        </p:nvCxnSpPr>
        <p:spPr>
          <a:xfrm flipH="1" flipV="1">
            <a:off x="8388424" y="2672916"/>
            <a:ext cx="208216" cy="66656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Rovná spojnica 22"/>
          <p:cNvCxnSpPr/>
          <p:nvPr/>
        </p:nvCxnSpPr>
        <p:spPr>
          <a:xfrm flipV="1">
            <a:off x="7242276" y="2711354"/>
            <a:ext cx="692917" cy="62813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Rovná spojovacia šípka 29"/>
          <p:cNvCxnSpPr/>
          <p:nvPr/>
        </p:nvCxnSpPr>
        <p:spPr>
          <a:xfrm>
            <a:off x="770383" y="4581128"/>
            <a:ext cx="130629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Rovná spojnica 15"/>
          <p:cNvCxnSpPr>
            <a:endCxn id="9" idx="1"/>
          </p:cNvCxnSpPr>
          <p:nvPr/>
        </p:nvCxnSpPr>
        <p:spPr>
          <a:xfrm flipV="1">
            <a:off x="1818432" y="2101077"/>
            <a:ext cx="756221" cy="106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BlokTextu 21"/>
          <p:cNvSpPr txBox="1"/>
          <p:nvPr/>
        </p:nvSpPr>
        <p:spPr>
          <a:xfrm>
            <a:off x="2302671" y="4581128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alibri" pitchFamily="34" charset="0"/>
                <a:cs typeface="Calibri" pitchFamily="34" charset="0"/>
              </a:rPr>
              <a:t>cmd</a:t>
            </a:r>
            <a:r>
              <a:rPr lang="en-US" dirty="0">
                <a:latin typeface="Calibri" pitchFamily="34" charset="0"/>
                <a:cs typeface="Calibri" pitchFamily="34" charset="0"/>
              </a:rPr>
              <a:t>&gt; ping 1</a:t>
            </a:r>
            <a:r>
              <a:rPr lang="sk-SK" dirty="0">
                <a:latin typeface="Calibri" pitchFamily="34" charset="0"/>
                <a:cs typeface="Calibri" pitchFamily="34" charset="0"/>
              </a:rPr>
              <a:t>7</a:t>
            </a:r>
            <a:r>
              <a:rPr lang="en-US" dirty="0">
                <a:latin typeface="Calibri" pitchFamily="34" charset="0"/>
                <a:cs typeface="Calibri" pitchFamily="34" charset="0"/>
              </a:rPr>
              <a:t>2.16.</a:t>
            </a:r>
            <a:r>
              <a:rPr lang="sk-SK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dirty="0">
                <a:latin typeface="Calibri" pitchFamily="34" charset="0"/>
                <a:cs typeface="Calibri" pitchFamily="34" charset="0"/>
              </a:rPr>
              <a:t>0.2</a:t>
            </a:r>
            <a:endParaRPr lang="sk-SK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" name="BlokTextu 24"/>
          <p:cNvSpPr txBox="1"/>
          <p:nvPr/>
        </p:nvSpPr>
        <p:spPr>
          <a:xfrm>
            <a:off x="35763" y="3938014"/>
            <a:ext cx="117005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  <a:cs typeface="Calibri" pitchFamily="34" charset="0"/>
              </a:rPr>
              <a:t>192.168.10.2</a:t>
            </a:r>
          </a:p>
          <a:p>
            <a:r>
              <a:rPr lang="sk-SK" sz="1100" dirty="0">
                <a:latin typeface="Calibri" pitchFamily="34" charset="0"/>
                <a:cs typeface="Calibri" pitchFamily="34" charset="0"/>
              </a:rPr>
              <a:t>0a:af:fb:9h:12:9e</a:t>
            </a:r>
          </a:p>
        </p:txBody>
      </p:sp>
      <p:sp>
        <p:nvSpPr>
          <p:cNvPr id="27" name="BlokTextu 26"/>
          <p:cNvSpPr txBox="1"/>
          <p:nvPr/>
        </p:nvSpPr>
        <p:spPr>
          <a:xfrm>
            <a:off x="1115616" y="3933056"/>
            <a:ext cx="124403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  <a:cs typeface="Calibri" pitchFamily="34" charset="0"/>
              </a:rPr>
              <a:t>192.168.10.3</a:t>
            </a:r>
          </a:p>
          <a:p>
            <a:r>
              <a:rPr lang="sk-SK" sz="1100" dirty="0">
                <a:latin typeface="Calibri" pitchFamily="34" charset="0"/>
                <a:cs typeface="Calibri" pitchFamily="34" charset="0"/>
              </a:rPr>
              <a:t>0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B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:a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d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:f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0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:9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c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:1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a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: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11</a:t>
            </a:r>
            <a:endParaRPr lang="sk-SK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BlokTextu 27"/>
          <p:cNvSpPr txBox="1"/>
          <p:nvPr/>
        </p:nvSpPr>
        <p:spPr>
          <a:xfrm>
            <a:off x="6455125" y="3933056"/>
            <a:ext cx="133605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  <a:cs typeface="Calibri" pitchFamily="34" charset="0"/>
              </a:rPr>
              <a:t>1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72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.16.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0.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2</a:t>
            </a:r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r>
              <a:rPr lang="sk-SK" sz="1200" dirty="0">
                <a:latin typeface="Calibri" pitchFamily="34" charset="0"/>
                <a:cs typeface="Calibri" pitchFamily="34" charset="0"/>
              </a:rPr>
              <a:t>0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1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</a:t>
            </a:r>
            <a:r>
              <a:rPr lang="en-US" sz="1200" dirty="0" err="1">
                <a:latin typeface="Calibri" pitchFamily="34" charset="0"/>
                <a:cs typeface="Calibri" pitchFamily="34" charset="0"/>
              </a:rPr>
              <a:t>dd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:f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5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:9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0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:1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5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:9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9</a:t>
            </a:r>
            <a:endParaRPr lang="sk-SK" sz="1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9" name="BlokTextu 28"/>
          <p:cNvSpPr txBox="1"/>
          <p:nvPr/>
        </p:nvSpPr>
        <p:spPr>
          <a:xfrm>
            <a:off x="7935193" y="3933056"/>
            <a:ext cx="138933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  <a:cs typeface="Calibri" pitchFamily="34" charset="0"/>
              </a:rPr>
              <a:t>1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7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2.16.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0.3</a:t>
            </a:r>
          </a:p>
          <a:p>
            <a:r>
              <a:rPr lang="en-US" sz="1200" dirty="0">
                <a:latin typeface="Calibri" pitchFamily="34" charset="0"/>
                <a:cs typeface="Calibri" pitchFamily="34" charset="0"/>
              </a:rPr>
              <a:t>fc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cc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:f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8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8e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:1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a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6d</a:t>
            </a:r>
            <a:endParaRPr lang="sk-SK" sz="1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BlokTextu 30"/>
          <p:cNvSpPr txBox="1"/>
          <p:nvPr/>
        </p:nvSpPr>
        <p:spPr>
          <a:xfrm>
            <a:off x="1115616" y="1793300"/>
            <a:ext cx="14688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  <a:cs typeface="Calibri" pitchFamily="34" charset="0"/>
              </a:rPr>
              <a:t>192.168.10.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1/24</a:t>
            </a:r>
          </a:p>
        </p:txBody>
      </p:sp>
      <p:cxnSp>
        <p:nvCxnSpPr>
          <p:cNvPr id="33" name="Rovná spojovacia šípka 32"/>
          <p:cNvCxnSpPr/>
          <p:nvPr/>
        </p:nvCxnSpPr>
        <p:spPr>
          <a:xfrm>
            <a:off x="835697" y="4509120"/>
            <a:ext cx="609138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BlokTextu 33"/>
          <p:cNvSpPr txBox="1"/>
          <p:nvPr/>
        </p:nvSpPr>
        <p:spPr>
          <a:xfrm>
            <a:off x="2841654" y="5445224"/>
            <a:ext cx="1730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  <a:cs typeface="Calibri" pitchFamily="34" charset="0"/>
              </a:rPr>
              <a:t>192.168.10.2</a:t>
            </a:r>
            <a:endParaRPr lang="sk-SK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5" name="BlokTextu 34"/>
          <p:cNvSpPr txBox="1"/>
          <p:nvPr/>
        </p:nvSpPr>
        <p:spPr>
          <a:xfrm>
            <a:off x="4860033" y="5445224"/>
            <a:ext cx="1584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  <a:cs typeface="Calibri" pitchFamily="34" charset="0"/>
              </a:rPr>
              <a:t>1</a:t>
            </a:r>
            <a:r>
              <a:rPr lang="sk-SK" dirty="0">
                <a:latin typeface="Calibri" pitchFamily="34" charset="0"/>
                <a:cs typeface="Calibri" pitchFamily="34" charset="0"/>
              </a:rPr>
              <a:t>7</a:t>
            </a:r>
            <a:r>
              <a:rPr lang="en-US" dirty="0">
                <a:latin typeface="Calibri" pitchFamily="34" charset="0"/>
                <a:cs typeface="Calibri" pitchFamily="34" charset="0"/>
              </a:rPr>
              <a:t>2.16.</a:t>
            </a:r>
            <a:r>
              <a:rPr lang="sk-SK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dirty="0">
                <a:latin typeface="Calibri" pitchFamily="34" charset="0"/>
                <a:cs typeface="Calibri" pitchFamily="34" charset="0"/>
              </a:rPr>
              <a:t>0.2</a:t>
            </a:r>
            <a:endParaRPr lang="sk-SK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BlokTextu 35"/>
          <p:cNvSpPr txBox="1"/>
          <p:nvPr/>
        </p:nvSpPr>
        <p:spPr>
          <a:xfrm>
            <a:off x="2699792" y="5814556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  <a:cs typeface="Calibri" pitchFamily="34" charset="0"/>
              </a:rPr>
              <a:t>0a:af:fb:9h:12:9e</a:t>
            </a:r>
            <a:endParaRPr lang="sk-SK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7" name="BlokTextu 36"/>
          <p:cNvSpPr txBox="1"/>
          <p:nvPr/>
        </p:nvSpPr>
        <p:spPr>
          <a:xfrm>
            <a:off x="4716016" y="5805264"/>
            <a:ext cx="18722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b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sk-SK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: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d</a:t>
            </a:r>
            <a:r>
              <a:rPr lang="sk-SK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a:ff:91: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5</a:t>
            </a:r>
            <a:r>
              <a:rPr lang="sk-SK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5:9b</a:t>
            </a:r>
          </a:p>
          <a:p>
            <a:endParaRPr lang="sk-SK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8" name="Picture 37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1602" y="1844824"/>
            <a:ext cx="906462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9" name="Picture 37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1844824"/>
            <a:ext cx="906462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" name="Picture 4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9526" y="2207298"/>
            <a:ext cx="1178677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7" name="Rovná spojnica 46"/>
          <p:cNvCxnSpPr/>
          <p:nvPr/>
        </p:nvCxnSpPr>
        <p:spPr>
          <a:xfrm>
            <a:off x="6832513" y="2123327"/>
            <a:ext cx="958665" cy="2444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BlokTextu 49"/>
          <p:cNvSpPr txBox="1"/>
          <p:nvPr/>
        </p:nvSpPr>
        <p:spPr>
          <a:xfrm>
            <a:off x="6876256" y="1894812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  <a:cs typeface="Calibri" pitchFamily="34" charset="0"/>
              </a:rPr>
              <a:t>1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7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2.16.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0.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1/24</a:t>
            </a:r>
          </a:p>
        </p:txBody>
      </p:sp>
      <p:sp>
        <p:nvSpPr>
          <p:cNvPr id="51" name="BlokTextu 50"/>
          <p:cNvSpPr txBox="1"/>
          <p:nvPr/>
        </p:nvSpPr>
        <p:spPr>
          <a:xfrm>
            <a:off x="3275856" y="2368302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  <a:cs typeface="Calibri" pitchFamily="34" charset="0"/>
              </a:rPr>
              <a:t>1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95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.1.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.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0/30</a:t>
            </a:r>
          </a:p>
        </p:txBody>
      </p:sp>
      <p:sp>
        <p:nvSpPr>
          <p:cNvPr id="52" name="BlokTextu 51"/>
          <p:cNvSpPr txBox="1"/>
          <p:nvPr/>
        </p:nvSpPr>
        <p:spPr>
          <a:xfrm>
            <a:off x="5004048" y="2348880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  <a:cs typeface="Calibri" pitchFamily="34" charset="0"/>
              </a:rPr>
              <a:t>1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82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.16.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5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0.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0/30</a:t>
            </a:r>
          </a:p>
        </p:txBody>
      </p:sp>
      <p:cxnSp>
        <p:nvCxnSpPr>
          <p:cNvPr id="54" name="Rovná spojnica 53"/>
          <p:cNvCxnSpPr>
            <a:stCxn id="9" idx="3"/>
            <a:endCxn id="38" idx="1"/>
          </p:cNvCxnSpPr>
          <p:nvPr/>
        </p:nvCxnSpPr>
        <p:spPr>
          <a:xfrm>
            <a:off x="3481115" y="2101077"/>
            <a:ext cx="760487" cy="104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Rovná spojnica 55"/>
          <p:cNvCxnSpPr>
            <a:stCxn id="38" idx="3"/>
            <a:endCxn id="39" idx="1"/>
          </p:cNvCxnSpPr>
          <p:nvPr/>
        </p:nvCxnSpPr>
        <p:spPr>
          <a:xfrm>
            <a:off x="5148064" y="2111524"/>
            <a:ext cx="79208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7" name="BlokTextu 56"/>
          <p:cNvSpPr txBox="1"/>
          <p:nvPr/>
        </p:nvSpPr>
        <p:spPr>
          <a:xfrm>
            <a:off x="1907704" y="2328521"/>
            <a:ext cx="12241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1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b</a:t>
            </a:r>
            <a:r>
              <a:rPr lang="en-US" sz="11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sk-SK" sz="11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:</a:t>
            </a:r>
            <a:r>
              <a:rPr lang="en-US" sz="11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d</a:t>
            </a:r>
            <a:r>
              <a:rPr lang="sk-SK" sz="11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a:ff:91:</a:t>
            </a:r>
            <a:r>
              <a:rPr lang="en-US" sz="11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5</a:t>
            </a:r>
            <a:r>
              <a:rPr lang="sk-SK" sz="11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5:9b</a:t>
            </a:r>
          </a:p>
        </p:txBody>
      </p:sp>
      <p:sp>
        <p:nvSpPr>
          <p:cNvPr id="58" name="BlokTextu 57"/>
          <p:cNvSpPr txBox="1"/>
          <p:nvPr/>
        </p:nvSpPr>
        <p:spPr>
          <a:xfrm>
            <a:off x="5364088" y="5805264"/>
            <a:ext cx="4680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?</a:t>
            </a:r>
          </a:p>
          <a:p>
            <a:endParaRPr lang="sk-SK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1315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9"/>
                                            </p:cond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34" grpId="0"/>
      <p:bldP spid="35" grpId="0"/>
      <p:bldP spid="36" grpId="0"/>
      <p:bldP spid="37" grpId="0"/>
      <p:bldP spid="57" grpId="0"/>
      <p:bldP spid="5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LAN – príklad 2</a:t>
            </a:r>
          </a:p>
        </p:txBody>
      </p:sp>
      <p:pic>
        <p:nvPicPr>
          <p:cNvPr id="4" name="Picture 34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3226" y="3342850"/>
            <a:ext cx="632454" cy="571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4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7082" y="3342850"/>
            <a:ext cx="632454" cy="571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4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2857" y="3342850"/>
            <a:ext cx="632454" cy="571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4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56992"/>
            <a:ext cx="632454" cy="571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4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55" y="2168860"/>
            <a:ext cx="1178677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37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4653" y="1834377"/>
            <a:ext cx="906462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1" name="Tabuľk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2427952"/>
              </p:ext>
            </p:extLst>
          </p:nvPr>
        </p:nvGraphicFramePr>
        <p:xfrm>
          <a:off x="539552" y="5085184"/>
          <a:ext cx="6096000" cy="111252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PING (ICMP)</a:t>
                      </a:r>
                      <a:endParaRPr lang="sk-SK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aseline="0" dirty="0">
                          <a:latin typeface="Calibri" pitchFamily="34" charset="0"/>
                          <a:cs typeface="Calibri" pitchFamily="34" charset="0"/>
                        </a:rPr>
                        <a:t>Odosielateľ</a:t>
                      </a:r>
                      <a:endParaRPr lang="sk-SK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baseline="0" dirty="0">
                          <a:latin typeface="Calibri" pitchFamily="34" charset="0"/>
                          <a:cs typeface="Calibri" pitchFamily="34" charset="0"/>
                        </a:rPr>
                        <a:t>Príjemca</a:t>
                      </a:r>
                      <a:endParaRPr lang="sk-SK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b="1" dirty="0">
                          <a:latin typeface="Calibri" pitchFamily="34" charset="0"/>
                          <a:cs typeface="Calibri" pitchFamily="34" charset="0"/>
                        </a:rPr>
                        <a:t>IP adresa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b="1" dirty="0">
                          <a:latin typeface="Calibri" pitchFamily="34" charset="0"/>
                          <a:cs typeface="Calibri" pitchFamily="34" charset="0"/>
                        </a:rPr>
                        <a:t>MAC adresa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BlokTextu 11"/>
          <p:cNvSpPr txBox="1"/>
          <p:nvPr/>
        </p:nvSpPr>
        <p:spPr>
          <a:xfrm>
            <a:off x="179512" y="2973518"/>
            <a:ext cx="560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Calibri" pitchFamily="34" charset="0"/>
                <a:cs typeface="Calibri" pitchFamily="34" charset="0"/>
              </a:rPr>
              <a:t>PC1</a:t>
            </a:r>
          </a:p>
        </p:txBody>
      </p:sp>
      <p:sp>
        <p:nvSpPr>
          <p:cNvPr id="13" name="BlokTextu 12"/>
          <p:cNvSpPr txBox="1"/>
          <p:nvPr/>
        </p:nvSpPr>
        <p:spPr>
          <a:xfrm>
            <a:off x="1547664" y="2924944"/>
            <a:ext cx="560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Calibri" pitchFamily="34" charset="0"/>
                <a:cs typeface="Calibri" pitchFamily="34" charset="0"/>
              </a:rPr>
              <a:t>PC2</a:t>
            </a:r>
          </a:p>
        </p:txBody>
      </p:sp>
      <p:sp>
        <p:nvSpPr>
          <p:cNvPr id="14" name="BlokTextu 13"/>
          <p:cNvSpPr txBox="1"/>
          <p:nvPr/>
        </p:nvSpPr>
        <p:spPr>
          <a:xfrm>
            <a:off x="7518764" y="3030597"/>
            <a:ext cx="704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Calibri" pitchFamily="34" charset="0"/>
                <a:cs typeface="Calibri" pitchFamily="34" charset="0"/>
              </a:rPr>
              <a:t>PC51</a:t>
            </a:r>
          </a:p>
        </p:txBody>
      </p:sp>
      <p:sp>
        <p:nvSpPr>
          <p:cNvPr id="15" name="BlokTextu 14"/>
          <p:cNvSpPr txBox="1"/>
          <p:nvPr/>
        </p:nvSpPr>
        <p:spPr>
          <a:xfrm>
            <a:off x="8515972" y="3025419"/>
            <a:ext cx="704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Calibri" pitchFamily="34" charset="0"/>
                <a:cs typeface="Calibri" pitchFamily="34" charset="0"/>
              </a:rPr>
              <a:t>PC52</a:t>
            </a:r>
          </a:p>
        </p:txBody>
      </p:sp>
      <p:cxnSp>
        <p:nvCxnSpPr>
          <p:cNvPr id="17" name="Rovná spojnica 16"/>
          <p:cNvCxnSpPr>
            <a:stCxn id="7" idx="0"/>
          </p:cNvCxnSpPr>
          <p:nvPr/>
        </p:nvCxnSpPr>
        <p:spPr>
          <a:xfrm flipV="1">
            <a:off x="639755" y="2672916"/>
            <a:ext cx="195942" cy="6840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Rovná spojnica 18"/>
          <p:cNvCxnSpPr>
            <a:endCxn id="8" idx="2"/>
          </p:cNvCxnSpPr>
          <p:nvPr/>
        </p:nvCxnSpPr>
        <p:spPr>
          <a:xfrm flipH="1" flipV="1">
            <a:off x="1229094" y="2672916"/>
            <a:ext cx="374656" cy="64853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Rovná spojnica 20"/>
          <p:cNvCxnSpPr/>
          <p:nvPr/>
        </p:nvCxnSpPr>
        <p:spPr>
          <a:xfrm flipH="1" flipV="1">
            <a:off x="8388424" y="2672916"/>
            <a:ext cx="208216" cy="66656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Rovná spojnica 22"/>
          <p:cNvCxnSpPr/>
          <p:nvPr/>
        </p:nvCxnSpPr>
        <p:spPr>
          <a:xfrm flipV="1">
            <a:off x="7242276" y="2711354"/>
            <a:ext cx="692917" cy="62813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Rovná spojnica 15"/>
          <p:cNvCxnSpPr>
            <a:endCxn id="9" idx="1"/>
          </p:cNvCxnSpPr>
          <p:nvPr/>
        </p:nvCxnSpPr>
        <p:spPr>
          <a:xfrm flipV="1">
            <a:off x="1818432" y="2101077"/>
            <a:ext cx="756221" cy="106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BlokTextu 24"/>
          <p:cNvSpPr txBox="1"/>
          <p:nvPr/>
        </p:nvSpPr>
        <p:spPr>
          <a:xfrm>
            <a:off x="35763" y="3938014"/>
            <a:ext cx="117005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  <a:cs typeface="Calibri" pitchFamily="34" charset="0"/>
              </a:rPr>
              <a:t>192.168.10.2</a:t>
            </a:r>
          </a:p>
          <a:p>
            <a:r>
              <a:rPr lang="sk-SK" sz="1100" dirty="0">
                <a:latin typeface="Calibri" pitchFamily="34" charset="0"/>
                <a:cs typeface="Calibri" pitchFamily="34" charset="0"/>
              </a:rPr>
              <a:t>0a:af:fb:9h:12:9e</a:t>
            </a:r>
          </a:p>
        </p:txBody>
      </p:sp>
      <p:sp>
        <p:nvSpPr>
          <p:cNvPr id="27" name="BlokTextu 26"/>
          <p:cNvSpPr txBox="1"/>
          <p:nvPr/>
        </p:nvSpPr>
        <p:spPr>
          <a:xfrm>
            <a:off x="1115616" y="3933056"/>
            <a:ext cx="124403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  <a:cs typeface="Calibri" pitchFamily="34" charset="0"/>
              </a:rPr>
              <a:t>192.168.10.3</a:t>
            </a:r>
          </a:p>
          <a:p>
            <a:r>
              <a:rPr lang="sk-SK" sz="1100" dirty="0">
                <a:latin typeface="Calibri" pitchFamily="34" charset="0"/>
                <a:cs typeface="Calibri" pitchFamily="34" charset="0"/>
              </a:rPr>
              <a:t>0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B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:a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d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:f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0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:9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c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:1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a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: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11</a:t>
            </a:r>
            <a:endParaRPr lang="sk-SK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BlokTextu 27"/>
          <p:cNvSpPr txBox="1"/>
          <p:nvPr/>
        </p:nvSpPr>
        <p:spPr>
          <a:xfrm>
            <a:off x="6455125" y="3933056"/>
            <a:ext cx="133605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  <a:cs typeface="Calibri" pitchFamily="34" charset="0"/>
              </a:rPr>
              <a:t>1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72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.16.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0.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2</a:t>
            </a:r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r>
              <a:rPr lang="sk-SK" sz="1200" dirty="0">
                <a:latin typeface="Calibri" pitchFamily="34" charset="0"/>
                <a:cs typeface="Calibri" pitchFamily="34" charset="0"/>
              </a:rPr>
              <a:t>0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1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</a:t>
            </a:r>
            <a:r>
              <a:rPr lang="en-US" sz="1200" dirty="0" err="1">
                <a:latin typeface="Calibri" pitchFamily="34" charset="0"/>
                <a:cs typeface="Calibri" pitchFamily="34" charset="0"/>
              </a:rPr>
              <a:t>dd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:f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5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:9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0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:1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5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:9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9</a:t>
            </a:r>
            <a:endParaRPr lang="sk-SK" sz="1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9" name="BlokTextu 28"/>
          <p:cNvSpPr txBox="1"/>
          <p:nvPr/>
        </p:nvSpPr>
        <p:spPr>
          <a:xfrm>
            <a:off x="7935193" y="3933056"/>
            <a:ext cx="138933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  <a:cs typeface="Calibri" pitchFamily="34" charset="0"/>
              </a:rPr>
              <a:t>1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7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2.16.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0.3</a:t>
            </a:r>
          </a:p>
          <a:p>
            <a:r>
              <a:rPr lang="en-US" sz="1200" dirty="0">
                <a:latin typeface="Calibri" pitchFamily="34" charset="0"/>
                <a:cs typeface="Calibri" pitchFamily="34" charset="0"/>
              </a:rPr>
              <a:t>fc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cc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:f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8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8e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:1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a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6d</a:t>
            </a:r>
            <a:endParaRPr lang="sk-SK" sz="1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BlokTextu 30"/>
          <p:cNvSpPr txBox="1"/>
          <p:nvPr/>
        </p:nvSpPr>
        <p:spPr>
          <a:xfrm>
            <a:off x="1115616" y="1793300"/>
            <a:ext cx="14688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  <a:cs typeface="Calibri" pitchFamily="34" charset="0"/>
              </a:rPr>
              <a:t>192.168.10.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1/24</a:t>
            </a:r>
          </a:p>
        </p:txBody>
      </p:sp>
      <p:sp>
        <p:nvSpPr>
          <p:cNvPr id="34" name="BlokTextu 33"/>
          <p:cNvSpPr txBox="1"/>
          <p:nvPr/>
        </p:nvSpPr>
        <p:spPr>
          <a:xfrm>
            <a:off x="2841654" y="5445224"/>
            <a:ext cx="1730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  <a:cs typeface="Calibri" pitchFamily="34" charset="0"/>
              </a:rPr>
              <a:t>192.168.10.2</a:t>
            </a:r>
            <a:endParaRPr lang="sk-SK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5" name="BlokTextu 34"/>
          <p:cNvSpPr txBox="1"/>
          <p:nvPr/>
        </p:nvSpPr>
        <p:spPr>
          <a:xfrm>
            <a:off x="4860033" y="5445224"/>
            <a:ext cx="1584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  <a:cs typeface="Calibri" pitchFamily="34" charset="0"/>
              </a:rPr>
              <a:t>1</a:t>
            </a:r>
            <a:r>
              <a:rPr lang="sk-SK" dirty="0">
                <a:latin typeface="Calibri" pitchFamily="34" charset="0"/>
                <a:cs typeface="Calibri" pitchFamily="34" charset="0"/>
              </a:rPr>
              <a:t>7</a:t>
            </a:r>
            <a:r>
              <a:rPr lang="en-US" dirty="0">
                <a:latin typeface="Calibri" pitchFamily="34" charset="0"/>
                <a:cs typeface="Calibri" pitchFamily="34" charset="0"/>
              </a:rPr>
              <a:t>2.16.</a:t>
            </a:r>
            <a:r>
              <a:rPr lang="sk-SK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dirty="0">
                <a:latin typeface="Calibri" pitchFamily="34" charset="0"/>
                <a:cs typeface="Calibri" pitchFamily="34" charset="0"/>
              </a:rPr>
              <a:t>0.2</a:t>
            </a:r>
            <a:endParaRPr lang="sk-SK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BlokTextu 35"/>
          <p:cNvSpPr txBox="1"/>
          <p:nvPr/>
        </p:nvSpPr>
        <p:spPr>
          <a:xfrm>
            <a:off x="2699792" y="5814556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Calibri" pitchFamily="34" charset="0"/>
                <a:cs typeface="Calibri" pitchFamily="34" charset="0"/>
              </a:rPr>
              <a:t>b2:</a:t>
            </a:r>
            <a:r>
              <a:rPr lang="en-US" dirty="0">
                <a:latin typeface="Calibri" pitchFamily="34" charset="0"/>
                <a:cs typeface="Calibri" pitchFamily="34" charset="0"/>
              </a:rPr>
              <a:t>d</a:t>
            </a:r>
            <a:r>
              <a:rPr lang="sk-SK" dirty="0">
                <a:latin typeface="Calibri" pitchFamily="34" charset="0"/>
                <a:cs typeface="Calibri" pitchFamily="34" charset="0"/>
              </a:rPr>
              <a:t>a:ff:99:75:9d</a:t>
            </a:r>
          </a:p>
        </p:txBody>
      </p:sp>
      <p:sp>
        <p:nvSpPr>
          <p:cNvPr id="37" name="BlokTextu 36"/>
          <p:cNvSpPr txBox="1"/>
          <p:nvPr/>
        </p:nvSpPr>
        <p:spPr>
          <a:xfrm>
            <a:off x="4716016" y="5805264"/>
            <a:ext cx="18722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Calibri" pitchFamily="34" charset="0"/>
                <a:cs typeface="Calibri" pitchFamily="34" charset="0"/>
              </a:rPr>
              <a:t>b3:ca:ff:91:</a:t>
            </a:r>
            <a:r>
              <a:rPr lang="en-US" dirty="0">
                <a:latin typeface="Calibri" pitchFamily="34" charset="0"/>
                <a:cs typeface="Calibri" pitchFamily="34" charset="0"/>
              </a:rPr>
              <a:t>5</a:t>
            </a:r>
            <a:r>
              <a:rPr lang="sk-SK" dirty="0">
                <a:latin typeface="Calibri" pitchFamily="34" charset="0"/>
                <a:cs typeface="Calibri" pitchFamily="34" charset="0"/>
              </a:rPr>
              <a:t>5:9e</a:t>
            </a:r>
          </a:p>
        </p:txBody>
      </p:sp>
      <p:pic>
        <p:nvPicPr>
          <p:cNvPr id="38" name="Picture 37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1602" y="1844824"/>
            <a:ext cx="906462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9" name="Picture 37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1844824"/>
            <a:ext cx="906462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" name="Picture 4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9526" y="2207298"/>
            <a:ext cx="1178677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7" name="Rovná spojnica 46"/>
          <p:cNvCxnSpPr/>
          <p:nvPr/>
        </p:nvCxnSpPr>
        <p:spPr>
          <a:xfrm>
            <a:off x="6832513" y="2123327"/>
            <a:ext cx="958665" cy="2444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BlokTextu 49"/>
          <p:cNvSpPr txBox="1"/>
          <p:nvPr/>
        </p:nvSpPr>
        <p:spPr>
          <a:xfrm>
            <a:off x="6876256" y="1894812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  <a:cs typeface="Calibri" pitchFamily="34" charset="0"/>
              </a:rPr>
              <a:t>1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7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2.16.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0.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1/24</a:t>
            </a:r>
          </a:p>
        </p:txBody>
      </p:sp>
      <p:sp>
        <p:nvSpPr>
          <p:cNvPr id="51" name="BlokTextu 50"/>
          <p:cNvSpPr txBox="1"/>
          <p:nvPr/>
        </p:nvSpPr>
        <p:spPr>
          <a:xfrm>
            <a:off x="3275856" y="2584326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  <a:cs typeface="Calibri" pitchFamily="34" charset="0"/>
              </a:rPr>
              <a:t>1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95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.1.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.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0/30</a:t>
            </a:r>
          </a:p>
        </p:txBody>
      </p:sp>
      <p:sp>
        <p:nvSpPr>
          <p:cNvPr id="52" name="BlokTextu 51"/>
          <p:cNvSpPr txBox="1"/>
          <p:nvPr/>
        </p:nvSpPr>
        <p:spPr>
          <a:xfrm>
            <a:off x="5004048" y="2617167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  <a:cs typeface="Calibri" pitchFamily="34" charset="0"/>
              </a:rPr>
              <a:t>1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82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.16.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5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0.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0/30</a:t>
            </a:r>
          </a:p>
        </p:txBody>
      </p:sp>
      <p:cxnSp>
        <p:nvCxnSpPr>
          <p:cNvPr id="54" name="Rovná spojnica 53"/>
          <p:cNvCxnSpPr>
            <a:stCxn id="9" idx="3"/>
            <a:endCxn id="38" idx="1"/>
          </p:cNvCxnSpPr>
          <p:nvPr/>
        </p:nvCxnSpPr>
        <p:spPr>
          <a:xfrm>
            <a:off x="3481115" y="2101077"/>
            <a:ext cx="760487" cy="104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Rovná spojnica 55"/>
          <p:cNvCxnSpPr>
            <a:stCxn id="38" idx="3"/>
            <a:endCxn id="39" idx="1"/>
          </p:cNvCxnSpPr>
          <p:nvPr/>
        </p:nvCxnSpPr>
        <p:spPr>
          <a:xfrm>
            <a:off x="5148064" y="2111524"/>
            <a:ext cx="79208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7" name="BlokTextu 56"/>
          <p:cNvSpPr txBox="1"/>
          <p:nvPr/>
        </p:nvSpPr>
        <p:spPr>
          <a:xfrm>
            <a:off x="1907704" y="2328521"/>
            <a:ext cx="12241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1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b</a:t>
            </a:r>
            <a:r>
              <a:rPr lang="en-US" sz="11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sk-SK" sz="11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:</a:t>
            </a:r>
            <a:r>
              <a:rPr lang="en-US" sz="11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d</a:t>
            </a:r>
            <a:r>
              <a:rPr lang="sk-SK" sz="11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a:ff:91:</a:t>
            </a:r>
            <a:r>
              <a:rPr lang="en-US" sz="11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5</a:t>
            </a:r>
            <a:r>
              <a:rPr lang="sk-SK" sz="11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5:9b</a:t>
            </a:r>
          </a:p>
        </p:txBody>
      </p:sp>
      <p:sp>
        <p:nvSpPr>
          <p:cNvPr id="42" name="BlokTextu 41"/>
          <p:cNvSpPr txBox="1"/>
          <p:nvPr/>
        </p:nvSpPr>
        <p:spPr>
          <a:xfrm>
            <a:off x="2793385" y="1662495"/>
            <a:ext cx="12241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100" dirty="0">
                <a:latin typeface="Calibri" pitchFamily="34" charset="0"/>
                <a:cs typeface="Calibri" pitchFamily="34" charset="0"/>
              </a:rPr>
              <a:t>b2: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d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a:ff:99:75:9d</a:t>
            </a:r>
          </a:p>
        </p:txBody>
      </p:sp>
      <p:sp>
        <p:nvSpPr>
          <p:cNvPr id="43" name="BlokTextu 42"/>
          <p:cNvSpPr txBox="1"/>
          <p:nvPr/>
        </p:nvSpPr>
        <p:spPr>
          <a:xfrm>
            <a:off x="3706827" y="2290083"/>
            <a:ext cx="12241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100" dirty="0">
                <a:latin typeface="Calibri" pitchFamily="34" charset="0"/>
                <a:cs typeface="Calibri" pitchFamily="34" charset="0"/>
              </a:rPr>
              <a:t>b3:ca:ff:91: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5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5:9e</a:t>
            </a:r>
          </a:p>
        </p:txBody>
      </p:sp>
      <p:sp>
        <p:nvSpPr>
          <p:cNvPr id="44" name="BlokTextu 43"/>
          <p:cNvSpPr txBox="1"/>
          <p:nvPr/>
        </p:nvSpPr>
        <p:spPr>
          <a:xfrm>
            <a:off x="4471295" y="1660881"/>
            <a:ext cx="12241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100" dirty="0">
                <a:latin typeface="Calibri" pitchFamily="34" charset="0"/>
                <a:cs typeface="Calibri" pitchFamily="34" charset="0"/>
              </a:rPr>
              <a:t>b4: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d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a:f6:91: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5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5:88</a:t>
            </a:r>
          </a:p>
        </p:txBody>
      </p:sp>
      <p:sp>
        <p:nvSpPr>
          <p:cNvPr id="45" name="BlokTextu 44"/>
          <p:cNvSpPr txBox="1"/>
          <p:nvPr/>
        </p:nvSpPr>
        <p:spPr>
          <a:xfrm>
            <a:off x="5508104" y="2276872"/>
            <a:ext cx="12241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100" dirty="0">
                <a:latin typeface="Calibri" pitchFamily="34" charset="0"/>
                <a:cs typeface="Calibri" pitchFamily="34" charset="0"/>
              </a:rPr>
              <a:t>b5: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d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c:ff:91: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5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5:33</a:t>
            </a:r>
          </a:p>
        </p:txBody>
      </p:sp>
      <p:sp>
        <p:nvSpPr>
          <p:cNvPr id="46" name="BlokTextu 45"/>
          <p:cNvSpPr txBox="1"/>
          <p:nvPr/>
        </p:nvSpPr>
        <p:spPr>
          <a:xfrm>
            <a:off x="6156176" y="1655222"/>
            <a:ext cx="12241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100" dirty="0">
                <a:latin typeface="Calibri" pitchFamily="34" charset="0"/>
                <a:cs typeface="Calibri" pitchFamily="34" charset="0"/>
              </a:rPr>
              <a:t>b6:cb:ff:91: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5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5:11</a:t>
            </a:r>
          </a:p>
        </p:txBody>
      </p:sp>
      <p:cxnSp>
        <p:nvCxnSpPr>
          <p:cNvPr id="10" name="Rovná spojovacia šípka 9"/>
          <p:cNvCxnSpPr/>
          <p:nvPr/>
        </p:nvCxnSpPr>
        <p:spPr>
          <a:xfrm>
            <a:off x="3861358" y="3006199"/>
            <a:ext cx="0" cy="186296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35038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LAN – príklad 2</a:t>
            </a:r>
          </a:p>
        </p:txBody>
      </p:sp>
      <p:pic>
        <p:nvPicPr>
          <p:cNvPr id="4" name="Picture 34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3226" y="3342850"/>
            <a:ext cx="632454" cy="571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4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7082" y="3342850"/>
            <a:ext cx="632454" cy="571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4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2857" y="3342850"/>
            <a:ext cx="632454" cy="571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4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56992"/>
            <a:ext cx="632454" cy="571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4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55" y="2168860"/>
            <a:ext cx="1178677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37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4653" y="1834377"/>
            <a:ext cx="906462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1" name="Tabuľk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9931084"/>
              </p:ext>
            </p:extLst>
          </p:nvPr>
        </p:nvGraphicFramePr>
        <p:xfrm>
          <a:off x="539552" y="5085184"/>
          <a:ext cx="6096000" cy="111252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PING (ICMP)</a:t>
                      </a:r>
                      <a:endParaRPr lang="sk-SK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aseline="0" dirty="0">
                          <a:latin typeface="Calibri" pitchFamily="34" charset="0"/>
                          <a:cs typeface="Calibri" pitchFamily="34" charset="0"/>
                        </a:rPr>
                        <a:t>Odosielateľ</a:t>
                      </a:r>
                      <a:endParaRPr lang="sk-SK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baseline="0" dirty="0">
                          <a:latin typeface="Calibri" pitchFamily="34" charset="0"/>
                          <a:cs typeface="Calibri" pitchFamily="34" charset="0"/>
                        </a:rPr>
                        <a:t>Príjemca</a:t>
                      </a:r>
                      <a:endParaRPr lang="sk-SK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b="1" dirty="0">
                          <a:latin typeface="Calibri" pitchFamily="34" charset="0"/>
                          <a:cs typeface="Calibri" pitchFamily="34" charset="0"/>
                        </a:rPr>
                        <a:t>IP adresa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b="1" dirty="0">
                          <a:latin typeface="Calibri" pitchFamily="34" charset="0"/>
                          <a:cs typeface="Calibri" pitchFamily="34" charset="0"/>
                        </a:rPr>
                        <a:t>MAC adresa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BlokTextu 11"/>
          <p:cNvSpPr txBox="1"/>
          <p:nvPr/>
        </p:nvSpPr>
        <p:spPr>
          <a:xfrm>
            <a:off x="179512" y="2973518"/>
            <a:ext cx="560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Calibri" pitchFamily="34" charset="0"/>
                <a:cs typeface="Calibri" pitchFamily="34" charset="0"/>
              </a:rPr>
              <a:t>PC1</a:t>
            </a:r>
          </a:p>
        </p:txBody>
      </p:sp>
      <p:sp>
        <p:nvSpPr>
          <p:cNvPr id="13" name="BlokTextu 12"/>
          <p:cNvSpPr txBox="1"/>
          <p:nvPr/>
        </p:nvSpPr>
        <p:spPr>
          <a:xfrm>
            <a:off x="1547664" y="2924944"/>
            <a:ext cx="560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Calibri" pitchFamily="34" charset="0"/>
                <a:cs typeface="Calibri" pitchFamily="34" charset="0"/>
              </a:rPr>
              <a:t>PC2</a:t>
            </a:r>
          </a:p>
        </p:txBody>
      </p:sp>
      <p:sp>
        <p:nvSpPr>
          <p:cNvPr id="14" name="BlokTextu 13"/>
          <p:cNvSpPr txBox="1"/>
          <p:nvPr/>
        </p:nvSpPr>
        <p:spPr>
          <a:xfrm>
            <a:off x="7518764" y="3030597"/>
            <a:ext cx="704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Calibri" pitchFamily="34" charset="0"/>
                <a:cs typeface="Calibri" pitchFamily="34" charset="0"/>
              </a:rPr>
              <a:t>PC51</a:t>
            </a:r>
          </a:p>
        </p:txBody>
      </p:sp>
      <p:sp>
        <p:nvSpPr>
          <p:cNvPr id="15" name="BlokTextu 14"/>
          <p:cNvSpPr txBox="1"/>
          <p:nvPr/>
        </p:nvSpPr>
        <p:spPr>
          <a:xfrm>
            <a:off x="8515972" y="3025419"/>
            <a:ext cx="704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Calibri" pitchFamily="34" charset="0"/>
                <a:cs typeface="Calibri" pitchFamily="34" charset="0"/>
              </a:rPr>
              <a:t>PC52</a:t>
            </a:r>
          </a:p>
        </p:txBody>
      </p:sp>
      <p:cxnSp>
        <p:nvCxnSpPr>
          <p:cNvPr id="17" name="Rovná spojnica 16"/>
          <p:cNvCxnSpPr>
            <a:stCxn id="7" idx="0"/>
          </p:cNvCxnSpPr>
          <p:nvPr/>
        </p:nvCxnSpPr>
        <p:spPr>
          <a:xfrm flipV="1">
            <a:off x="639755" y="2672916"/>
            <a:ext cx="195942" cy="6840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Rovná spojnica 18"/>
          <p:cNvCxnSpPr>
            <a:endCxn id="8" idx="2"/>
          </p:cNvCxnSpPr>
          <p:nvPr/>
        </p:nvCxnSpPr>
        <p:spPr>
          <a:xfrm flipH="1" flipV="1">
            <a:off x="1229094" y="2672916"/>
            <a:ext cx="374656" cy="64853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Rovná spojnica 20"/>
          <p:cNvCxnSpPr/>
          <p:nvPr/>
        </p:nvCxnSpPr>
        <p:spPr>
          <a:xfrm flipH="1" flipV="1">
            <a:off x="8388424" y="2672916"/>
            <a:ext cx="208216" cy="66656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Rovná spojnica 22"/>
          <p:cNvCxnSpPr/>
          <p:nvPr/>
        </p:nvCxnSpPr>
        <p:spPr>
          <a:xfrm flipV="1">
            <a:off x="7242276" y="2711354"/>
            <a:ext cx="692917" cy="62813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Rovná spojnica 15"/>
          <p:cNvCxnSpPr>
            <a:endCxn id="9" idx="1"/>
          </p:cNvCxnSpPr>
          <p:nvPr/>
        </p:nvCxnSpPr>
        <p:spPr>
          <a:xfrm flipV="1">
            <a:off x="1818432" y="2101077"/>
            <a:ext cx="756221" cy="106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BlokTextu 24"/>
          <p:cNvSpPr txBox="1"/>
          <p:nvPr/>
        </p:nvSpPr>
        <p:spPr>
          <a:xfrm>
            <a:off x="35763" y="3938014"/>
            <a:ext cx="117005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  <a:cs typeface="Calibri" pitchFamily="34" charset="0"/>
              </a:rPr>
              <a:t>192.168.10.2</a:t>
            </a:r>
          </a:p>
          <a:p>
            <a:r>
              <a:rPr lang="sk-SK" sz="1100" dirty="0">
                <a:latin typeface="Calibri" pitchFamily="34" charset="0"/>
                <a:cs typeface="Calibri" pitchFamily="34" charset="0"/>
              </a:rPr>
              <a:t>0a:af:fb:9h:12:9e</a:t>
            </a:r>
          </a:p>
        </p:txBody>
      </p:sp>
      <p:sp>
        <p:nvSpPr>
          <p:cNvPr id="27" name="BlokTextu 26"/>
          <p:cNvSpPr txBox="1"/>
          <p:nvPr/>
        </p:nvSpPr>
        <p:spPr>
          <a:xfrm>
            <a:off x="1115616" y="3933056"/>
            <a:ext cx="124403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  <a:cs typeface="Calibri" pitchFamily="34" charset="0"/>
              </a:rPr>
              <a:t>192.168.10.3</a:t>
            </a:r>
          </a:p>
          <a:p>
            <a:r>
              <a:rPr lang="sk-SK" sz="1100" dirty="0">
                <a:latin typeface="Calibri" pitchFamily="34" charset="0"/>
                <a:cs typeface="Calibri" pitchFamily="34" charset="0"/>
              </a:rPr>
              <a:t>0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B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:a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d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:f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0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:9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c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:1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a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: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11</a:t>
            </a:r>
            <a:endParaRPr lang="sk-SK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BlokTextu 27"/>
          <p:cNvSpPr txBox="1"/>
          <p:nvPr/>
        </p:nvSpPr>
        <p:spPr>
          <a:xfrm>
            <a:off x="6455125" y="3933056"/>
            <a:ext cx="133605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  <a:cs typeface="Calibri" pitchFamily="34" charset="0"/>
              </a:rPr>
              <a:t>1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72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.16.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0.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2</a:t>
            </a:r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r>
              <a:rPr lang="sk-SK" sz="1200" dirty="0">
                <a:latin typeface="Calibri" pitchFamily="34" charset="0"/>
                <a:cs typeface="Calibri" pitchFamily="34" charset="0"/>
              </a:rPr>
              <a:t>0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1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</a:t>
            </a:r>
            <a:r>
              <a:rPr lang="en-US" sz="1200" dirty="0" err="1">
                <a:latin typeface="Calibri" pitchFamily="34" charset="0"/>
                <a:cs typeface="Calibri" pitchFamily="34" charset="0"/>
              </a:rPr>
              <a:t>dd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:f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5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:9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0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:1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5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:9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9</a:t>
            </a:r>
            <a:endParaRPr lang="sk-SK" sz="1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9" name="BlokTextu 28"/>
          <p:cNvSpPr txBox="1"/>
          <p:nvPr/>
        </p:nvSpPr>
        <p:spPr>
          <a:xfrm>
            <a:off x="7935193" y="3933056"/>
            <a:ext cx="138933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  <a:cs typeface="Calibri" pitchFamily="34" charset="0"/>
              </a:rPr>
              <a:t>1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7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2.16.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0.3</a:t>
            </a:r>
          </a:p>
          <a:p>
            <a:r>
              <a:rPr lang="en-US" sz="1200" dirty="0">
                <a:latin typeface="Calibri" pitchFamily="34" charset="0"/>
                <a:cs typeface="Calibri" pitchFamily="34" charset="0"/>
              </a:rPr>
              <a:t>fc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cc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:f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8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8e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:1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a</a:t>
            </a:r>
            <a:r>
              <a:rPr lang="sk-SK" sz="1200" dirty="0">
                <a:latin typeface="Calibri" pitchFamily="34" charset="0"/>
                <a:cs typeface="Calibri" pitchFamily="34" charset="0"/>
              </a:rPr>
              <a:t>: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6d</a:t>
            </a:r>
            <a:endParaRPr lang="sk-SK" sz="1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BlokTextu 30"/>
          <p:cNvSpPr txBox="1"/>
          <p:nvPr/>
        </p:nvSpPr>
        <p:spPr>
          <a:xfrm>
            <a:off x="1115616" y="1793300"/>
            <a:ext cx="14688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  <a:cs typeface="Calibri" pitchFamily="34" charset="0"/>
              </a:rPr>
              <a:t>192.168.10.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1/24</a:t>
            </a:r>
          </a:p>
        </p:txBody>
      </p:sp>
      <p:sp>
        <p:nvSpPr>
          <p:cNvPr id="34" name="BlokTextu 33"/>
          <p:cNvSpPr txBox="1"/>
          <p:nvPr/>
        </p:nvSpPr>
        <p:spPr>
          <a:xfrm>
            <a:off x="2841654" y="5445224"/>
            <a:ext cx="1730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  <a:cs typeface="Calibri" pitchFamily="34" charset="0"/>
              </a:rPr>
              <a:t>192.168.10.2</a:t>
            </a:r>
            <a:endParaRPr lang="sk-SK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5" name="BlokTextu 34"/>
          <p:cNvSpPr txBox="1"/>
          <p:nvPr/>
        </p:nvSpPr>
        <p:spPr>
          <a:xfrm>
            <a:off x="4860033" y="5445224"/>
            <a:ext cx="1584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  <a:cs typeface="Calibri" pitchFamily="34" charset="0"/>
              </a:rPr>
              <a:t>1</a:t>
            </a:r>
            <a:r>
              <a:rPr lang="sk-SK" dirty="0">
                <a:latin typeface="Calibri" pitchFamily="34" charset="0"/>
                <a:cs typeface="Calibri" pitchFamily="34" charset="0"/>
              </a:rPr>
              <a:t>7</a:t>
            </a:r>
            <a:r>
              <a:rPr lang="en-US" dirty="0">
                <a:latin typeface="Calibri" pitchFamily="34" charset="0"/>
                <a:cs typeface="Calibri" pitchFamily="34" charset="0"/>
              </a:rPr>
              <a:t>2.16.</a:t>
            </a:r>
            <a:r>
              <a:rPr lang="sk-SK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dirty="0">
                <a:latin typeface="Calibri" pitchFamily="34" charset="0"/>
                <a:cs typeface="Calibri" pitchFamily="34" charset="0"/>
              </a:rPr>
              <a:t>0.2</a:t>
            </a:r>
            <a:endParaRPr lang="sk-SK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BlokTextu 35"/>
          <p:cNvSpPr txBox="1"/>
          <p:nvPr/>
        </p:nvSpPr>
        <p:spPr>
          <a:xfrm>
            <a:off x="2699792" y="5814556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Calibri" pitchFamily="34" charset="0"/>
                <a:cs typeface="Calibri" pitchFamily="34" charset="0"/>
              </a:rPr>
              <a:t>b4:</a:t>
            </a:r>
            <a:r>
              <a:rPr lang="en-US" dirty="0">
                <a:latin typeface="Calibri" pitchFamily="34" charset="0"/>
                <a:cs typeface="Calibri" pitchFamily="34" charset="0"/>
              </a:rPr>
              <a:t>d</a:t>
            </a:r>
            <a:r>
              <a:rPr lang="sk-SK" dirty="0">
                <a:latin typeface="Calibri" pitchFamily="34" charset="0"/>
                <a:cs typeface="Calibri" pitchFamily="34" charset="0"/>
              </a:rPr>
              <a:t>a:f6:91:</a:t>
            </a:r>
            <a:r>
              <a:rPr lang="en-US" dirty="0">
                <a:latin typeface="Calibri" pitchFamily="34" charset="0"/>
                <a:cs typeface="Calibri" pitchFamily="34" charset="0"/>
              </a:rPr>
              <a:t>5</a:t>
            </a:r>
            <a:r>
              <a:rPr lang="sk-SK" dirty="0">
                <a:latin typeface="Calibri" pitchFamily="34" charset="0"/>
                <a:cs typeface="Calibri" pitchFamily="34" charset="0"/>
              </a:rPr>
              <a:t>5:88</a:t>
            </a:r>
          </a:p>
        </p:txBody>
      </p:sp>
      <p:sp>
        <p:nvSpPr>
          <p:cNvPr id="37" name="BlokTextu 36"/>
          <p:cNvSpPr txBox="1"/>
          <p:nvPr/>
        </p:nvSpPr>
        <p:spPr>
          <a:xfrm>
            <a:off x="4716016" y="5805264"/>
            <a:ext cx="18722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Calibri" pitchFamily="34" charset="0"/>
                <a:cs typeface="Calibri" pitchFamily="34" charset="0"/>
              </a:rPr>
              <a:t>b5:</a:t>
            </a:r>
            <a:r>
              <a:rPr lang="en-US" dirty="0">
                <a:latin typeface="Calibri" pitchFamily="34" charset="0"/>
                <a:cs typeface="Calibri" pitchFamily="34" charset="0"/>
              </a:rPr>
              <a:t>d</a:t>
            </a:r>
            <a:r>
              <a:rPr lang="sk-SK" dirty="0">
                <a:latin typeface="Calibri" pitchFamily="34" charset="0"/>
                <a:cs typeface="Calibri" pitchFamily="34" charset="0"/>
              </a:rPr>
              <a:t>c:ff:91:</a:t>
            </a:r>
            <a:r>
              <a:rPr lang="en-US" dirty="0">
                <a:latin typeface="Calibri" pitchFamily="34" charset="0"/>
                <a:cs typeface="Calibri" pitchFamily="34" charset="0"/>
              </a:rPr>
              <a:t>5</a:t>
            </a:r>
            <a:r>
              <a:rPr lang="sk-SK" dirty="0">
                <a:latin typeface="Calibri" pitchFamily="34" charset="0"/>
                <a:cs typeface="Calibri" pitchFamily="34" charset="0"/>
              </a:rPr>
              <a:t>5:33</a:t>
            </a:r>
          </a:p>
        </p:txBody>
      </p:sp>
      <p:pic>
        <p:nvPicPr>
          <p:cNvPr id="38" name="Picture 37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1602" y="1844824"/>
            <a:ext cx="906462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9" name="Picture 37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1844824"/>
            <a:ext cx="906462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" name="Picture 4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9526" y="2207298"/>
            <a:ext cx="1178677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7" name="Rovná spojnica 46"/>
          <p:cNvCxnSpPr/>
          <p:nvPr/>
        </p:nvCxnSpPr>
        <p:spPr>
          <a:xfrm>
            <a:off x="6832513" y="2123327"/>
            <a:ext cx="958665" cy="2444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BlokTextu 49"/>
          <p:cNvSpPr txBox="1"/>
          <p:nvPr/>
        </p:nvSpPr>
        <p:spPr>
          <a:xfrm>
            <a:off x="6876256" y="1894812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  <a:cs typeface="Calibri" pitchFamily="34" charset="0"/>
              </a:rPr>
              <a:t>1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7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2.16.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0.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1/24</a:t>
            </a:r>
          </a:p>
        </p:txBody>
      </p:sp>
      <p:sp>
        <p:nvSpPr>
          <p:cNvPr id="51" name="BlokTextu 50"/>
          <p:cNvSpPr txBox="1"/>
          <p:nvPr/>
        </p:nvSpPr>
        <p:spPr>
          <a:xfrm>
            <a:off x="3275856" y="2584326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  <a:cs typeface="Calibri" pitchFamily="34" charset="0"/>
              </a:rPr>
              <a:t>1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95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.1.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.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0/30</a:t>
            </a:r>
          </a:p>
        </p:txBody>
      </p:sp>
      <p:sp>
        <p:nvSpPr>
          <p:cNvPr id="52" name="BlokTextu 51"/>
          <p:cNvSpPr txBox="1"/>
          <p:nvPr/>
        </p:nvSpPr>
        <p:spPr>
          <a:xfrm>
            <a:off x="5004048" y="2617167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  <a:cs typeface="Calibri" pitchFamily="34" charset="0"/>
              </a:rPr>
              <a:t>1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82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.16.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5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0.</a:t>
            </a:r>
            <a:r>
              <a:rPr lang="sk-SK" sz="1400" dirty="0">
                <a:latin typeface="Calibri" pitchFamily="34" charset="0"/>
                <a:cs typeface="Calibri" pitchFamily="34" charset="0"/>
              </a:rPr>
              <a:t>0/30</a:t>
            </a:r>
          </a:p>
        </p:txBody>
      </p:sp>
      <p:cxnSp>
        <p:nvCxnSpPr>
          <p:cNvPr id="54" name="Rovná spojnica 53"/>
          <p:cNvCxnSpPr>
            <a:stCxn id="9" idx="3"/>
            <a:endCxn id="38" idx="1"/>
          </p:cNvCxnSpPr>
          <p:nvPr/>
        </p:nvCxnSpPr>
        <p:spPr>
          <a:xfrm>
            <a:off x="3481115" y="2101077"/>
            <a:ext cx="760487" cy="104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Rovná spojnica 55"/>
          <p:cNvCxnSpPr>
            <a:stCxn id="38" idx="3"/>
            <a:endCxn id="39" idx="1"/>
          </p:cNvCxnSpPr>
          <p:nvPr/>
        </p:nvCxnSpPr>
        <p:spPr>
          <a:xfrm>
            <a:off x="5148064" y="2111524"/>
            <a:ext cx="79208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7" name="BlokTextu 56"/>
          <p:cNvSpPr txBox="1"/>
          <p:nvPr/>
        </p:nvSpPr>
        <p:spPr>
          <a:xfrm>
            <a:off x="1907704" y="2328521"/>
            <a:ext cx="12241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1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b</a:t>
            </a:r>
            <a:r>
              <a:rPr lang="en-US" sz="11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sk-SK" sz="11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:</a:t>
            </a:r>
            <a:r>
              <a:rPr lang="en-US" sz="11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d</a:t>
            </a:r>
            <a:r>
              <a:rPr lang="sk-SK" sz="11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a:ff:91:</a:t>
            </a:r>
            <a:r>
              <a:rPr lang="en-US" sz="11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5</a:t>
            </a:r>
            <a:r>
              <a:rPr lang="sk-SK" sz="11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5:9b</a:t>
            </a:r>
          </a:p>
        </p:txBody>
      </p:sp>
      <p:sp>
        <p:nvSpPr>
          <p:cNvPr id="42" name="BlokTextu 41"/>
          <p:cNvSpPr txBox="1"/>
          <p:nvPr/>
        </p:nvSpPr>
        <p:spPr>
          <a:xfrm>
            <a:off x="2793385" y="1662495"/>
            <a:ext cx="12241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100" dirty="0">
                <a:latin typeface="Calibri" pitchFamily="34" charset="0"/>
                <a:cs typeface="Calibri" pitchFamily="34" charset="0"/>
              </a:rPr>
              <a:t>b2: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d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a:ff:99:75:9d</a:t>
            </a:r>
          </a:p>
        </p:txBody>
      </p:sp>
      <p:sp>
        <p:nvSpPr>
          <p:cNvPr id="43" name="BlokTextu 42"/>
          <p:cNvSpPr txBox="1"/>
          <p:nvPr/>
        </p:nvSpPr>
        <p:spPr>
          <a:xfrm>
            <a:off x="3706827" y="2290083"/>
            <a:ext cx="12241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100" dirty="0">
                <a:latin typeface="Calibri" pitchFamily="34" charset="0"/>
                <a:cs typeface="Calibri" pitchFamily="34" charset="0"/>
              </a:rPr>
              <a:t>b3:ca:ff:91: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5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5:9e</a:t>
            </a:r>
          </a:p>
        </p:txBody>
      </p:sp>
      <p:sp>
        <p:nvSpPr>
          <p:cNvPr id="44" name="BlokTextu 43"/>
          <p:cNvSpPr txBox="1"/>
          <p:nvPr/>
        </p:nvSpPr>
        <p:spPr>
          <a:xfrm>
            <a:off x="4471295" y="1660881"/>
            <a:ext cx="12241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100" dirty="0">
                <a:latin typeface="Calibri" pitchFamily="34" charset="0"/>
                <a:cs typeface="Calibri" pitchFamily="34" charset="0"/>
              </a:rPr>
              <a:t>b4: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d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a:f6:91: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5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5:88</a:t>
            </a:r>
          </a:p>
        </p:txBody>
      </p:sp>
      <p:sp>
        <p:nvSpPr>
          <p:cNvPr id="45" name="BlokTextu 44"/>
          <p:cNvSpPr txBox="1"/>
          <p:nvPr/>
        </p:nvSpPr>
        <p:spPr>
          <a:xfrm>
            <a:off x="5508104" y="2276872"/>
            <a:ext cx="12241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100" dirty="0">
                <a:latin typeface="Calibri" pitchFamily="34" charset="0"/>
                <a:cs typeface="Calibri" pitchFamily="34" charset="0"/>
              </a:rPr>
              <a:t>b5: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d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c:ff:91: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5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5:33</a:t>
            </a:r>
          </a:p>
        </p:txBody>
      </p:sp>
      <p:sp>
        <p:nvSpPr>
          <p:cNvPr id="46" name="BlokTextu 45"/>
          <p:cNvSpPr txBox="1"/>
          <p:nvPr/>
        </p:nvSpPr>
        <p:spPr>
          <a:xfrm>
            <a:off x="6156176" y="1655222"/>
            <a:ext cx="12241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100" dirty="0">
                <a:latin typeface="Calibri" pitchFamily="34" charset="0"/>
                <a:cs typeface="Calibri" pitchFamily="34" charset="0"/>
              </a:rPr>
              <a:t>b6:cb:ff:91: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5</a:t>
            </a:r>
            <a:r>
              <a:rPr lang="sk-SK" sz="1100" dirty="0">
                <a:latin typeface="Calibri" pitchFamily="34" charset="0"/>
                <a:cs typeface="Calibri" pitchFamily="34" charset="0"/>
              </a:rPr>
              <a:t>5:11</a:t>
            </a:r>
          </a:p>
        </p:txBody>
      </p:sp>
      <p:cxnSp>
        <p:nvCxnSpPr>
          <p:cNvPr id="10" name="Rovná spojovacia šípka 9"/>
          <p:cNvCxnSpPr/>
          <p:nvPr/>
        </p:nvCxnSpPr>
        <p:spPr>
          <a:xfrm flipH="1">
            <a:off x="3861358" y="2997182"/>
            <a:ext cx="1682750" cy="18719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0344978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1632</TotalTime>
  <Words>1864</Words>
  <Application>Microsoft Office PowerPoint</Application>
  <PresentationFormat>Prezentácia na obrazovke (4:3)</PresentationFormat>
  <Paragraphs>368</Paragraphs>
  <Slides>20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Motív Office</vt:lpstr>
      <vt:lpstr>Komunikácia L2/L3</vt:lpstr>
      <vt:lpstr>Obsah prezentácie</vt:lpstr>
      <vt:lpstr>LAN – príklad 1</vt:lpstr>
      <vt:lpstr>LAN – príklad 1</vt:lpstr>
      <vt:lpstr>LAN – príklad 1</vt:lpstr>
      <vt:lpstr>LAN – príklad 1</vt:lpstr>
      <vt:lpstr>LAN – príklad 2</vt:lpstr>
      <vt:lpstr>LAN – príklad 2</vt:lpstr>
      <vt:lpstr>LAN – príklad 2</vt:lpstr>
      <vt:lpstr>LAN – príklad 2</vt:lpstr>
      <vt:lpstr>LAN – príklad 2</vt:lpstr>
      <vt:lpstr>LAN – príklad 2</vt:lpstr>
      <vt:lpstr>LAN – príklad 2</vt:lpstr>
      <vt:lpstr>ARP cache</vt:lpstr>
      <vt:lpstr>Smerovacia tabuľka </vt:lpstr>
      <vt:lpstr>Default gateway</vt:lpstr>
      <vt:lpstr>Nastavenie predvolenej brány</vt:lpstr>
      <vt:lpstr>Viac rozhraní (WIN)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miro</dc:creator>
  <cp:lastModifiedBy>Miroslav Michalko</cp:lastModifiedBy>
  <cp:revision>256</cp:revision>
  <dcterms:created xsi:type="dcterms:W3CDTF">2010-10-22T08:10:38Z</dcterms:created>
  <dcterms:modified xsi:type="dcterms:W3CDTF">2022-11-07T12:25:02Z</dcterms:modified>
</cp:coreProperties>
</file>