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9" r:id="rId3"/>
    <p:sldId id="262" r:id="rId4"/>
    <p:sldId id="265" r:id="rId5"/>
    <p:sldId id="266" r:id="rId6"/>
    <p:sldId id="264" r:id="rId7"/>
    <p:sldId id="269" r:id="rId8"/>
    <p:sldId id="270" r:id="rId9"/>
    <p:sldId id="263" r:id="rId10"/>
    <p:sldId id="268" r:id="rId11"/>
    <p:sldId id="267" r:id="rId12"/>
    <p:sldId id="260" r:id="rId13"/>
    <p:sldId id="261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D00"/>
    <a:srgbClr val="FFFFFF"/>
    <a:srgbClr val="60B5CC"/>
    <a:srgbClr val="3B5F81"/>
    <a:srgbClr val="000000"/>
    <a:srgbClr val="6BB76D"/>
    <a:srgbClr val="B07E00"/>
    <a:srgbClr val="0F64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etlý štýl 3 - zvýrazneni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etlý štýl 2 - zvýrazneni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Štýl s motívom 2 - zvýrazneni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08" y="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17DAF-D916-4852-B16B-4D5779302FE3}" type="datetimeFigureOut">
              <a:rPr lang="sk-SK" smtClean="0"/>
              <a:t>7. 11. 2022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7CFF2-7408-4D53-A0CB-AD1AF65A50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4002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5045A1-E676-BB0F-FF71-C99A22378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6EF4B0-19AC-1604-133E-494C396A9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6195C39-205E-10A2-333F-084757EF9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133569C-8461-26B5-50D3-ECF52C863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0F0CD98-12B0-71C1-E15C-720F4A731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64710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8973C-A209-3E7E-D301-734D76485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8518E197-9017-787F-1A8E-953AC8DCE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5EB0878-5E69-1E77-DB91-300868C31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0491DC6-565C-F4AD-DCA5-D4C23C83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76952E9-BE9C-07B2-2B81-9FF97C08F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398283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A73E8DFA-7B9A-4849-4AAB-413CC70EA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4F3AC913-36CC-E960-30A8-F5B2AC85A9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1B63B67-A46E-E131-0DC9-6BA8CEBD0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9537594-1FC5-365A-A5C7-2CD6F9CC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02D6EF-C2E8-5E54-F914-6D68FCA62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89381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A4CDF2-63BA-E042-6A37-542A4003E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7297D5B-A201-756D-7702-4551FA45F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EEA951E-3719-95BE-6275-BB0D2563A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7261AB4-3D22-AA91-5DF0-F3E435313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8B406BE-51E6-2F86-DE4C-E6843911B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756546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04133-067B-78D0-524B-2203E50D5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312F17-CA51-D633-B12A-882C0C07A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540C23E-7FA8-6D9C-4893-6798D5E3F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4CCDCC0-2F0C-753A-3937-A18A27C4A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2EC52A2-CB94-1EF0-B754-9FB23CBF2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417150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13845-6D49-785B-45FF-B431B9F97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5751DDE-1AC5-7388-587B-FFD2516B35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67CDDFB-8A74-2452-70C6-54CB32D0C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9037137-3A8F-0E30-5E97-57F1C97E8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86CBA1E-722E-6420-AE18-C09A12539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9151875-CB15-C1D1-FB87-4DE0F074A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243518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168770-3D52-36D1-B32A-6787AF7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DE3C45-38F5-71FA-4E63-58038B07B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158865E-0145-B36F-42FD-CEAE249D3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019C2C6-D520-F49F-2575-759A41DBD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D21AAE2-C159-46E8-6458-A31A8484C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42B9D2C4-4E3D-4963-DCC5-31BB6CA28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5614E2ED-C300-78DE-6229-572AEF3F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69CE1496-DC79-699D-310C-A6F045B2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853308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09ACE4-0C8C-D51D-D76B-EA927BC34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6A4D5A95-99D9-5F31-3A28-89A68657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AB72A19-3B24-CFF8-A123-75521F646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75ABC09-3E31-70FE-FE1F-68607EE8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318799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5F6B9AA-D988-CD03-CB16-7C7E5CE2F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78160175-7B8B-6955-6531-1C22F0253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0901931-AC03-48C3-0703-DA21489F9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23410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2849E-9B33-3225-7226-4D3AA244B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A55FD3E-8DB9-8C62-8D39-69954DFA2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AED1E6-1358-311F-C0E0-6FD7CE13C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6808167-E23E-6DD9-8E14-AF6B12900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F0EE794-E9A4-FF55-1645-1A550EDA9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729215B-F11D-43F8-219B-7CED26E8D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4400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27DE9-EDED-9875-D9D8-83F0E62D8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CA88BF1-67A1-2E77-92A8-CD6448FFD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3624861-0E07-AD41-65D4-CC9E2DDAE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5055B39-7CAA-5002-3B5A-283C509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CA37DBC-776F-1798-DFB9-01246217E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D3EA441-7E97-5EAE-2C4A-AA3B18A7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83608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309EC2F4-FFB5-2C13-4AD5-910FECEB4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D81E0E-DB76-1BED-123F-4A2DA4E54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B2183A1-5CB2-8B2D-E385-ABBF178317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E8F7E2E-800C-DFB8-5D92-BBED6ED29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AF7C8F6-3F50-AF88-9C3B-CBDD31C57C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740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sk-SK" dirty="0"/>
            </a:br>
            <a:r>
              <a:rPr lang="en-US" dirty="0" err="1">
                <a:solidFill>
                  <a:srgbClr val="3B5F81"/>
                </a:solidFill>
              </a:rPr>
              <a:t>Statick</a:t>
            </a:r>
            <a:r>
              <a:rPr lang="sk-SK" dirty="0">
                <a:solidFill>
                  <a:srgbClr val="3B5F81"/>
                </a:solidFill>
              </a:rPr>
              <a:t>é smerovanie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Prednáška 06</a:t>
            </a:r>
          </a:p>
          <a:p>
            <a:r>
              <a:rPr lang="sk-SK"/>
              <a:t>Počítačové siete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38077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Statick</a:t>
            </a:r>
            <a:r>
              <a:rPr lang="sk-SK" dirty="0"/>
              <a:t>é smerovanie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60848"/>
            <a:ext cx="855991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182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1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7704856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Sieťový </a:t>
            </a:r>
            <a:r>
              <a:rPr lang="sk-SK" dirty="0" err="1"/>
              <a:t>scénar</a:t>
            </a:r>
            <a:endParaRPr lang="sk-SK" dirty="0"/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8924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138" y="4596950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250" y="558924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338" y="558924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135" y="3356992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722" y="5665564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316" y="4673274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28" y="5665564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516" y="5665564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Zaoblený obdĺžnik 17"/>
          <p:cNvSpPr/>
          <p:nvPr/>
        </p:nvSpPr>
        <p:spPr>
          <a:xfrm>
            <a:off x="179512" y="4365104"/>
            <a:ext cx="2808312" cy="2376264"/>
          </a:xfrm>
          <a:prstGeom prst="roundRect">
            <a:avLst/>
          </a:prstGeom>
          <a:solidFill>
            <a:srgbClr val="FFFFFF">
              <a:alpha val="23922"/>
            </a:srgb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Zaoblený obdĺžnik 18"/>
          <p:cNvSpPr/>
          <p:nvPr/>
        </p:nvSpPr>
        <p:spPr>
          <a:xfrm>
            <a:off x="6156176" y="4365104"/>
            <a:ext cx="2808312" cy="2376264"/>
          </a:xfrm>
          <a:prstGeom prst="roundRect">
            <a:avLst/>
          </a:prstGeom>
          <a:solidFill>
            <a:srgbClr val="FFFFFF">
              <a:alpha val="23922"/>
            </a:srgb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BlokTextu 19"/>
          <p:cNvSpPr txBox="1"/>
          <p:nvPr/>
        </p:nvSpPr>
        <p:spPr>
          <a:xfrm>
            <a:off x="1002138" y="6381328"/>
            <a:ext cx="126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LAN1 - KE</a:t>
            </a:r>
          </a:p>
        </p:txBody>
      </p:sp>
      <p:sp>
        <p:nvSpPr>
          <p:cNvPr id="21" name="BlokTextu 20"/>
          <p:cNvSpPr txBox="1"/>
          <p:nvPr/>
        </p:nvSpPr>
        <p:spPr>
          <a:xfrm>
            <a:off x="7181924" y="6340476"/>
            <a:ext cx="1134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LAN2 - BA</a:t>
            </a:r>
          </a:p>
        </p:txBody>
      </p:sp>
      <p:sp>
        <p:nvSpPr>
          <p:cNvPr id="24" name="Freeform 9"/>
          <p:cNvSpPr>
            <a:spLocks/>
          </p:cNvSpPr>
          <p:nvPr/>
        </p:nvSpPr>
        <p:spPr bwMode="auto">
          <a:xfrm>
            <a:off x="3894286" y="2276872"/>
            <a:ext cx="1427436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5" name="Freeform 9"/>
          <p:cNvSpPr>
            <a:spLocks/>
          </p:cNvSpPr>
          <p:nvPr/>
        </p:nvSpPr>
        <p:spPr bwMode="auto">
          <a:xfrm>
            <a:off x="5067596" y="3537173"/>
            <a:ext cx="1550269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6" name="Freeform 9"/>
          <p:cNvSpPr>
            <a:spLocks/>
          </p:cNvSpPr>
          <p:nvPr/>
        </p:nvSpPr>
        <p:spPr bwMode="auto">
          <a:xfrm>
            <a:off x="2534742" y="3537173"/>
            <a:ext cx="1626393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7" name="Freeform 9"/>
          <p:cNvSpPr>
            <a:spLocks/>
          </p:cNvSpPr>
          <p:nvPr/>
        </p:nvSpPr>
        <p:spPr bwMode="auto">
          <a:xfrm rot="18718577">
            <a:off x="1992527" y="2920796"/>
            <a:ext cx="1305266" cy="74922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pic>
        <p:nvPicPr>
          <p:cNvPr id="9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82180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233" y="3356992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Freeform 9"/>
          <p:cNvSpPr>
            <a:spLocks/>
          </p:cNvSpPr>
          <p:nvPr/>
        </p:nvSpPr>
        <p:spPr bwMode="auto">
          <a:xfrm rot="2639583">
            <a:off x="5727986" y="2871738"/>
            <a:ext cx="1427436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pic>
        <p:nvPicPr>
          <p:cNvPr id="11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722" y="2082180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866" y="3356992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0" name="Rovná spojnica 29"/>
          <p:cNvCxnSpPr/>
          <p:nvPr/>
        </p:nvCxnSpPr>
        <p:spPr>
          <a:xfrm flipV="1">
            <a:off x="783771" y="5101006"/>
            <a:ext cx="427731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ovná spojnica 32"/>
          <p:cNvCxnSpPr/>
          <p:nvPr/>
        </p:nvCxnSpPr>
        <p:spPr>
          <a:xfrm flipH="1" flipV="1">
            <a:off x="1475656" y="5101006"/>
            <a:ext cx="115821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ovná spojnica 34"/>
          <p:cNvCxnSpPr/>
          <p:nvPr/>
        </p:nvCxnSpPr>
        <p:spPr>
          <a:xfrm flipH="1" flipV="1">
            <a:off x="1835696" y="5101006"/>
            <a:ext cx="547869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Rovná spojnica 36"/>
          <p:cNvCxnSpPr/>
          <p:nvPr/>
        </p:nvCxnSpPr>
        <p:spPr>
          <a:xfrm flipV="1">
            <a:off x="6801949" y="5177330"/>
            <a:ext cx="379975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Rovná spojnica 38"/>
          <p:cNvCxnSpPr/>
          <p:nvPr/>
        </p:nvCxnSpPr>
        <p:spPr>
          <a:xfrm flipV="1">
            <a:off x="7560332" y="5157192"/>
            <a:ext cx="0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Rovná spojnica 40"/>
          <p:cNvCxnSpPr/>
          <p:nvPr/>
        </p:nvCxnSpPr>
        <p:spPr>
          <a:xfrm flipH="1" flipV="1">
            <a:off x="7740352" y="5177330"/>
            <a:ext cx="661391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Rovná spojnica 42"/>
          <p:cNvCxnSpPr/>
          <p:nvPr/>
        </p:nvCxnSpPr>
        <p:spPr>
          <a:xfrm flipV="1">
            <a:off x="1639233" y="3890392"/>
            <a:ext cx="268471" cy="7065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Rovná spojnica 44"/>
          <p:cNvCxnSpPr/>
          <p:nvPr/>
        </p:nvCxnSpPr>
        <p:spPr>
          <a:xfrm flipH="1" flipV="1">
            <a:off x="7293428" y="3890392"/>
            <a:ext cx="316227" cy="7828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BlokTextu 45"/>
          <p:cNvSpPr txBox="1"/>
          <p:nvPr/>
        </p:nvSpPr>
        <p:spPr>
          <a:xfrm>
            <a:off x="1485638" y="22462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WAN</a:t>
            </a:r>
          </a:p>
        </p:txBody>
      </p:sp>
      <p:sp>
        <p:nvSpPr>
          <p:cNvPr id="52" name="BlokTextu 51"/>
          <p:cNvSpPr txBox="1"/>
          <p:nvPr/>
        </p:nvSpPr>
        <p:spPr>
          <a:xfrm>
            <a:off x="1331640" y="3037602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KE</a:t>
            </a:r>
          </a:p>
        </p:txBody>
      </p:sp>
      <p:sp>
        <p:nvSpPr>
          <p:cNvPr id="53" name="BlokTextu 52"/>
          <p:cNvSpPr txBox="1"/>
          <p:nvPr/>
        </p:nvSpPr>
        <p:spPr>
          <a:xfrm>
            <a:off x="3760292" y="1723830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PP</a:t>
            </a:r>
          </a:p>
        </p:txBody>
      </p:sp>
      <p:sp>
        <p:nvSpPr>
          <p:cNvPr id="54" name="BlokTextu 53"/>
          <p:cNvSpPr txBox="1"/>
          <p:nvPr/>
        </p:nvSpPr>
        <p:spPr>
          <a:xfrm>
            <a:off x="5165305" y="1727717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ZA</a:t>
            </a:r>
          </a:p>
        </p:txBody>
      </p:sp>
      <p:sp>
        <p:nvSpPr>
          <p:cNvPr id="55" name="BlokTextu 54"/>
          <p:cNvSpPr txBox="1"/>
          <p:nvPr/>
        </p:nvSpPr>
        <p:spPr>
          <a:xfrm>
            <a:off x="4344516" y="3874339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NI</a:t>
            </a:r>
          </a:p>
        </p:txBody>
      </p:sp>
      <p:sp>
        <p:nvSpPr>
          <p:cNvPr id="56" name="BlokTextu 55"/>
          <p:cNvSpPr txBox="1"/>
          <p:nvPr/>
        </p:nvSpPr>
        <p:spPr>
          <a:xfrm>
            <a:off x="7253537" y="3047121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BA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467544" y="4180438"/>
            <a:ext cx="82488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  <a:latin typeface="Lucida Console" pitchFamily="49" charset="0"/>
                <a:cs typeface="Calibri" pitchFamily="34" charset="0"/>
              </a:rPr>
              <a:t>KE</a:t>
            </a:r>
            <a:r>
              <a:rPr lang="en-US" dirty="0">
                <a:solidFill>
                  <a:schemeClr val="bg1"/>
                </a:solidFill>
                <a:latin typeface="Lucida Console" pitchFamily="49" charset="0"/>
                <a:cs typeface="Calibri" pitchFamily="34" charset="0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Lucida Console" pitchFamily="49" charset="0"/>
                <a:cs typeface="Calibri" pitchFamily="34" charset="0"/>
              </a:rPr>
              <a:t>config</a:t>
            </a:r>
            <a:r>
              <a:rPr lang="en-US" dirty="0">
                <a:solidFill>
                  <a:schemeClr val="bg1"/>
                </a:solidFill>
                <a:latin typeface="Lucida Console" pitchFamily="49" charset="0"/>
                <a:cs typeface="Calibri" pitchFamily="34" charset="0"/>
              </a:rPr>
              <a:t>)#</a:t>
            </a:r>
            <a:r>
              <a:rPr lang="en-US" dirty="0" err="1">
                <a:solidFill>
                  <a:schemeClr val="bg1"/>
                </a:solidFill>
                <a:latin typeface="Lucida Console" pitchFamily="49" charset="0"/>
                <a:cs typeface="Calibri" pitchFamily="34" charset="0"/>
              </a:rPr>
              <a:t>ip</a:t>
            </a:r>
            <a:r>
              <a:rPr lang="en-US" dirty="0">
                <a:solidFill>
                  <a:schemeClr val="bg1"/>
                </a:solidFill>
                <a:latin typeface="Lucida Console" pitchFamily="49" charset="0"/>
                <a:cs typeface="Calibri" pitchFamily="34" charset="0"/>
              </a:rPr>
              <a:t> route 192.168.20.0 255.255.255.0 serial 0/0</a:t>
            </a:r>
            <a:endParaRPr lang="sk-SK" dirty="0">
              <a:solidFill>
                <a:schemeClr val="bg1"/>
              </a:solidFill>
              <a:latin typeface="Lucida Console" pitchFamily="49" charset="0"/>
              <a:cs typeface="Calibri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1835696" y="2915652"/>
            <a:ext cx="63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s0/0</a:t>
            </a:r>
            <a:endParaRPr lang="sk-SK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" name="BlokTextu 46"/>
          <p:cNvSpPr txBox="1"/>
          <p:nvPr/>
        </p:nvSpPr>
        <p:spPr>
          <a:xfrm>
            <a:off x="2545695" y="3529287"/>
            <a:ext cx="63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s0/1</a:t>
            </a:r>
            <a:endParaRPr lang="sk-SK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BlokTextu 48"/>
          <p:cNvSpPr txBox="1"/>
          <p:nvPr/>
        </p:nvSpPr>
        <p:spPr>
          <a:xfrm>
            <a:off x="467544" y="4725144"/>
            <a:ext cx="82488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  <a:latin typeface="Lucida Console" pitchFamily="49" charset="0"/>
                <a:cs typeface="Calibri" pitchFamily="34" charset="0"/>
              </a:rPr>
              <a:t>KE</a:t>
            </a:r>
            <a:r>
              <a:rPr lang="en-US" dirty="0">
                <a:solidFill>
                  <a:schemeClr val="bg1"/>
                </a:solidFill>
                <a:latin typeface="Lucida Console" pitchFamily="49" charset="0"/>
                <a:cs typeface="Calibri" pitchFamily="34" charset="0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Lucida Console" pitchFamily="49" charset="0"/>
                <a:cs typeface="Calibri" pitchFamily="34" charset="0"/>
              </a:rPr>
              <a:t>config</a:t>
            </a:r>
            <a:r>
              <a:rPr lang="en-US" dirty="0">
                <a:solidFill>
                  <a:schemeClr val="bg1"/>
                </a:solidFill>
                <a:latin typeface="Lucida Console" pitchFamily="49" charset="0"/>
                <a:cs typeface="Calibri" pitchFamily="34" charset="0"/>
              </a:rPr>
              <a:t>)#</a:t>
            </a:r>
            <a:r>
              <a:rPr lang="en-US" dirty="0" err="1">
                <a:solidFill>
                  <a:schemeClr val="bg1"/>
                </a:solidFill>
                <a:latin typeface="Lucida Console" pitchFamily="49" charset="0"/>
                <a:cs typeface="Calibri" pitchFamily="34" charset="0"/>
              </a:rPr>
              <a:t>ip</a:t>
            </a:r>
            <a:r>
              <a:rPr lang="en-US" dirty="0">
                <a:solidFill>
                  <a:schemeClr val="bg1"/>
                </a:solidFill>
                <a:latin typeface="Lucida Console" pitchFamily="49" charset="0"/>
                <a:cs typeface="Calibri" pitchFamily="34" charset="0"/>
              </a:rPr>
              <a:t> route 192.168.20.0 255.255.255.0 serial 0/1</a:t>
            </a:r>
            <a:endParaRPr lang="sk-SK" dirty="0">
              <a:solidFill>
                <a:schemeClr val="bg1"/>
              </a:solidFill>
              <a:latin typeface="Lucida Console" pitchFamily="49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815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732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511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Obsah</a:t>
            </a:r>
            <a:r>
              <a:rPr lang="en-US" dirty="0"/>
              <a:t> </a:t>
            </a:r>
            <a:r>
              <a:rPr lang="en-US" dirty="0" err="1"/>
              <a:t>prezent</a:t>
            </a:r>
            <a:r>
              <a:rPr lang="sk-SK" dirty="0" err="1"/>
              <a:t>ácie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k-SK" dirty="0"/>
              <a:t>Smerovanie – základy</a:t>
            </a:r>
          </a:p>
          <a:p>
            <a:pPr lvl="1"/>
            <a:r>
              <a:rPr lang="sk-SK" dirty="0"/>
              <a:t>Statické smerovanie</a:t>
            </a:r>
          </a:p>
        </p:txBody>
      </p:sp>
    </p:spTree>
    <p:extLst>
      <p:ext uri="{BB962C8B-B14F-4D97-AF65-F5344CB8AC3E}">
        <p14:creationId xmlns:p14="http://schemas.microsoft.com/office/powerpoint/2010/main" val="381030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1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7704856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Sieťový </a:t>
            </a:r>
            <a:r>
              <a:rPr lang="sk-SK" dirty="0" err="1"/>
              <a:t>scénar</a:t>
            </a:r>
            <a:endParaRPr lang="sk-SK" dirty="0"/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8924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138" y="4596950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250" y="558924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338" y="558924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135" y="3356992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722" y="5665564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316" y="4673274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28" y="5665564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516" y="5665564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Zaoblený obdĺžnik 17"/>
          <p:cNvSpPr/>
          <p:nvPr/>
        </p:nvSpPr>
        <p:spPr>
          <a:xfrm>
            <a:off x="179512" y="4365104"/>
            <a:ext cx="2808312" cy="2376264"/>
          </a:xfrm>
          <a:prstGeom prst="roundRect">
            <a:avLst/>
          </a:prstGeom>
          <a:solidFill>
            <a:srgbClr val="FFFFFF">
              <a:alpha val="23922"/>
            </a:srgb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Zaoblený obdĺžnik 18"/>
          <p:cNvSpPr/>
          <p:nvPr/>
        </p:nvSpPr>
        <p:spPr>
          <a:xfrm>
            <a:off x="6156176" y="4365104"/>
            <a:ext cx="2808312" cy="2376264"/>
          </a:xfrm>
          <a:prstGeom prst="roundRect">
            <a:avLst/>
          </a:prstGeom>
          <a:solidFill>
            <a:srgbClr val="FFFFFF">
              <a:alpha val="23922"/>
            </a:srgb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BlokTextu 19"/>
          <p:cNvSpPr txBox="1"/>
          <p:nvPr/>
        </p:nvSpPr>
        <p:spPr>
          <a:xfrm>
            <a:off x="1002138" y="6381328"/>
            <a:ext cx="126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LAN1 - KE</a:t>
            </a:r>
          </a:p>
        </p:txBody>
      </p:sp>
      <p:sp>
        <p:nvSpPr>
          <p:cNvPr id="21" name="BlokTextu 20"/>
          <p:cNvSpPr txBox="1"/>
          <p:nvPr/>
        </p:nvSpPr>
        <p:spPr>
          <a:xfrm>
            <a:off x="7181924" y="6340476"/>
            <a:ext cx="1134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LAN2 - BA</a:t>
            </a:r>
          </a:p>
        </p:txBody>
      </p:sp>
      <p:sp>
        <p:nvSpPr>
          <p:cNvPr id="24" name="Freeform 9"/>
          <p:cNvSpPr>
            <a:spLocks/>
          </p:cNvSpPr>
          <p:nvPr/>
        </p:nvSpPr>
        <p:spPr bwMode="auto">
          <a:xfrm>
            <a:off x="3894286" y="2276872"/>
            <a:ext cx="1427436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5" name="Freeform 9"/>
          <p:cNvSpPr>
            <a:spLocks/>
          </p:cNvSpPr>
          <p:nvPr/>
        </p:nvSpPr>
        <p:spPr bwMode="auto">
          <a:xfrm>
            <a:off x="5067596" y="3537173"/>
            <a:ext cx="1550269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6" name="Freeform 9"/>
          <p:cNvSpPr>
            <a:spLocks/>
          </p:cNvSpPr>
          <p:nvPr/>
        </p:nvSpPr>
        <p:spPr bwMode="auto">
          <a:xfrm>
            <a:off x="2534742" y="3537173"/>
            <a:ext cx="1626393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7" name="Freeform 9"/>
          <p:cNvSpPr>
            <a:spLocks/>
          </p:cNvSpPr>
          <p:nvPr/>
        </p:nvSpPr>
        <p:spPr bwMode="auto">
          <a:xfrm rot="18718577">
            <a:off x="1992527" y="2920796"/>
            <a:ext cx="1305266" cy="74922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pic>
        <p:nvPicPr>
          <p:cNvPr id="9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82180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233" y="3356992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Freeform 9"/>
          <p:cNvSpPr>
            <a:spLocks/>
          </p:cNvSpPr>
          <p:nvPr/>
        </p:nvSpPr>
        <p:spPr bwMode="auto">
          <a:xfrm rot="2639583">
            <a:off x="5727986" y="2871738"/>
            <a:ext cx="1427436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pic>
        <p:nvPicPr>
          <p:cNvPr id="11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722" y="2082180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866" y="3356992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0" name="Rovná spojnica 29"/>
          <p:cNvCxnSpPr/>
          <p:nvPr/>
        </p:nvCxnSpPr>
        <p:spPr>
          <a:xfrm flipV="1">
            <a:off x="783771" y="5101006"/>
            <a:ext cx="427731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ovná spojnica 32"/>
          <p:cNvCxnSpPr/>
          <p:nvPr/>
        </p:nvCxnSpPr>
        <p:spPr>
          <a:xfrm flipH="1" flipV="1">
            <a:off x="1475656" y="5101006"/>
            <a:ext cx="115821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ovná spojnica 34"/>
          <p:cNvCxnSpPr/>
          <p:nvPr/>
        </p:nvCxnSpPr>
        <p:spPr>
          <a:xfrm flipH="1" flipV="1">
            <a:off x="1835696" y="5101006"/>
            <a:ext cx="547869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Rovná spojnica 36"/>
          <p:cNvCxnSpPr/>
          <p:nvPr/>
        </p:nvCxnSpPr>
        <p:spPr>
          <a:xfrm flipV="1">
            <a:off x="6801949" y="5177330"/>
            <a:ext cx="379975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Rovná spojnica 38"/>
          <p:cNvCxnSpPr/>
          <p:nvPr/>
        </p:nvCxnSpPr>
        <p:spPr>
          <a:xfrm flipV="1">
            <a:off x="7560332" y="5157192"/>
            <a:ext cx="0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Rovná spojnica 40"/>
          <p:cNvCxnSpPr/>
          <p:nvPr/>
        </p:nvCxnSpPr>
        <p:spPr>
          <a:xfrm flipH="1" flipV="1">
            <a:off x="7740352" y="5177330"/>
            <a:ext cx="661391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Rovná spojnica 42"/>
          <p:cNvCxnSpPr/>
          <p:nvPr/>
        </p:nvCxnSpPr>
        <p:spPr>
          <a:xfrm flipV="1">
            <a:off x="1639233" y="3890392"/>
            <a:ext cx="268471" cy="7065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Rovná spojnica 44"/>
          <p:cNvCxnSpPr/>
          <p:nvPr/>
        </p:nvCxnSpPr>
        <p:spPr>
          <a:xfrm flipH="1" flipV="1">
            <a:off x="7293428" y="3890392"/>
            <a:ext cx="316227" cy="7828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BlokTextu 45"/>
          <p:cNvSpPr txBox="1"/>
          <p:nvPr/>
        </p:nvSpPr>
        <p:spPr>
          <a:xfrm>
            <a:off x="1485638" y="22462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WAN</a:t>
            </a:r>
          </a:p>
        </p:txBody>
      </p:sp>
      <p:cxnSp>
        <p:nvCxnSpPr>
          <p:cNvPr id="48" name="Rovná spojovacia šípka 47"/>
          <p:cNvCxnSpPr/>
          <p:nvPr/>
        </p:nvCxnSpPr>
        <p:spPr>
          <a:xfrm>
            <a:off x="3347938" y="2718212"/>
            <a:ext cx="20881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ovná spojovacia šípka 49"/>
          <p:cNvCxnSpPr/>
          <p:nvPr/>
        </p:nvCxnSpPr>
        <p:spPr>
          <a:xfrm>
            <a:off x="3347938" y="3284984"/>
            <a:ext cx="20881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BlokTextu 50"/>
          <p:cNvSpPr txBox="1"/>
          <p:nvPr/>
        </p:nvSpPr>
        <p:spPr>
          <a:xfrm>
            <a:off x="4161135" y="2852936"/>
            <a:ext cx="698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?</a:t>
            </a:r>
          </a:p>
        </p:txBody>
      </p:sp>
      <p:sp>
        <p:nvSpPr>
          <p:cNvPr id="52" name="BlokTextu 51"/>
          <p:cNvSpPr txBox="1"/>
          <p:nvPr/>
        </p:nvSpPr>
        <p:spPr>
          <a:xfrm>
            <a:off x="1639234" y="3037602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KE</a:t>
            </a:r>
          </a:p>
        </p:txBody>
      </p:sp>
      <p:sp>
        <p:nvSpPr>
          <p:cNvPr id="53" name="BlokTextu 52"/>
          <p:cNvSpPr txBox="1"/>
          <p:nvPr/>
        </p:nvSpPr>
        <p:spPr>
          <a:xfrm>
            <a:off x="3760292" y="1723830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PP</a:t>
            </a:r>
          </a:p>
        </p:txBody>
      </p:sp>
      <p:sp>
        <p:nvSpPr>
          <p:cNvPr id="54" name="BlokTextu 53"/>
          <p:cNvSpPr txBox="1"/>
          <p:nvPr/>
        </p:nvSpPr>
        <p:spPr>
          <a:xfrm>
            <a:off x="5165305" y="1727717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ZA</a:t>
            </a:r>
          </a:p>
        </p:txBody>
      </p:sp>
      <p:sp>
        <p:nvSpPr>
          <p:cNvPr id="55" name="BlokTextu 54"/>
          <p:cNvSpPr txBox="1"/>
          <p:nvPr/>
        </p:nvSpPr>
        <p:spPr>
          <a:xfrm>
            <a:off x="4344516" y="3874339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NI</a:t>
            </a:r>
          </a:p>
        </p:txBody>
      </p:sp>
      <p:sp>
        <p:nvSpPr>
          <p:cNvPr id="56" name="BlokTextu 55"/>
          <p:cNvSpPr txBox="1"/>
          <p:nvPr/>
        </p:nvSpPr>
        <p:spPr>
          <a:xfrm>
            <a:off x="7253537" y="3047121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200274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pravidlá smerovania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Každý smerovač sa rozhoduje samostatne – na základe informácie v smerovacej tabuľke</a:t>
            </a:r>
          </a:p>
          <a:p>
            <a:r>
              <a:rPr lang="sk-SK" dirty="0"/>
              <a:t>Rozdielne smerovacie tabuľky (na rôznych smerovačoch) môžu obsahovať rozdielne informácie</a:t>
            </a:r>
            <a:endParaRPr lang="en-US" dirty="0"/>
          </a:p>
          <a:p>
            <a:r>
              <a:rPr lang="sk-SK" dirty="0"/>
              <a:t>Smerovacia tabuľka nám povie ako sa dostať do cieľa, ale nehovorí o ceste späť</a:t>
            </a:r>
          </a:p>
        </p:txBody>
      </p:sp>
    </p:spTree>
    <p:extLst>
      <p:ext uri="{BB962C8B-B14F-4D97-AF65-F5344CB8AC3E}">
        <p14:creationId xmlns:p14="http://schemas.microsoft.com/office/powerpoint/2010/main" val="1928107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Dôsledky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Pakety</a:t>
            </a:r>
            <a:r>
              <a:rPr lang="sk-SK" dirty="0"/>
              <a:t> sú </a:t>
            </a:r>
            <a:r>
              <a:rPr lang="sk-SK" dirty="0" err="1"/>
              <a:t>preposielané</a:t>
            </a:r>
            <a:r>
              <a:rPr lang="sk-SK" dirty="0"/>
              <a:t> cez sieť z jedného smerovača na druhý „skokovým“ spôsobom</a:t>
            </a:r>
          </a:p>
          <a:p>
            <a:r>
              <a:rPr lang="sk-SK" dirty="0" err="1"/>
              <a:t>Pakety</a:t>
            </a:r>
            <a:r>
              <a:rPr lang="sk-SK" dirty="0"/>
              <a:t> môžu ísť jedným smerom do cieľovej stanice, ale spiatočná cesta je odlišná (asymetrické smerovanie)</a:t>
            </a:r>
            <a:endParaRPr lang="en-US" dirty="0"/>
          </a:p>
          <a:p>
            <a:endParaRPr lang="sk-SK" dirty="0"/>
          </a:p>
        </p:txBody>
      </p:sp>
      <p:pic>
        <p:nvPicPr>
          <p:cNvPr id="4" name="Picture 37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136" y="6235865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reeform 9"/>
          <p:cNvSpPr>
            <a:spLocks/>
          </p:cNvSpPr>
          <p:nvPr/>
        </p:nvSpPr>
        <p:spPr bwMode="auto">
          <a:xfrm>
            <a:off x="3894287" y="5155745"/>
            <a:ext cx="1427436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6" name="Freeform 9"/>
          <p:cNvSpPr>
            <a:spLocks/>
          </p:cNvSpPr>
          <p:nvPr/>
        </p:nvSpPr>
        <p:spPr bwMode="auto">
          <a:xfrm>
            <a:off x="5067597" y="6416046"/>
            <a:ext cx="1550269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34743" y="6416046"/>
            <a:ext cx="1626393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 rot="18718577">
            <a:off x="1992528" y="5799669"/>
            <a:ext cx="1305266" cy="74922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pic>
        <p:nvPicPr>
          <p:cNvPr id="9" name="Picture 37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5" y="4961053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7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234" y="6235865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reeform 9"/>
          <p:cNvSpPr>
            <a:spLocks/>
          </p:cNvSpPr>
          <p:nvPr/>
        </p:nvSpPr>
        <p:spPr bwMode="auto">
          <a:xfrm rot="2639583">
            <a:off x="5727987" y="5750611"/>
            <a:ext cx="1427436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pic>
        <p:nvPicPr>
          <p:cNvPr id="12" name="Picture 37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723" y="4961053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7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867" y="6235865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BlokTextu 13"/>
          <p:cNvSpPr txBox="1"/>
          <p:nvPr/>
        </p:nvSpPr>
        <p:spPr>
          <a:xfrm>
            <a:off x="1639235" y="5916475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KE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3760293" y="4787860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PP</a:t>
            </a:r>
          </a:p>
        </p:txBody>
      </p:sp>
      <p:sp>
        <p:nvSpPr>
          <p:cNvPr id="16" name="BlokTextu 15"/>
          <p:cNvSpPr txBox="1"/>
          <p:nvPr/>
        </p:nvSpPr>
        <p:spPr>
          <a:xfrm>
            <a:off x="6190658" y="4859868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ZA</a:t>
            </a:r>
          </a:p>
        </p:txBody>
      </p:sp>
      <p:sp>
        <p:nvSpPr>
          <p:cNvPr id="17" name="BlokTextu 16"/>
          <p:cNvSpPr txBox="1"/>
          <p:nvPr/>
        </p:nvSpPr>
        <p:spPr>
          <a:xfrm>
            <a:off x="5067598" y="6488668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NI</a:t>
            </a:r>
          </a:p>
        </p:txBody>
      </p:sp>
      <p:sp>
        <p:nvSpPr>
          <p:cNvPr id="18" name="BlokTextu 17"/>
          <p:cNvSpPr txBox="1"/>
          <p:nvPr/>
        </p:nvSpPr>
        <p:spPr>
          <a:xfrm>
            <a:off x="7253538" y="5925994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BA</a:t>
            </a:r>
          </a:p>
        </p:txBody>
      </p:sp>
      <p:cxnSp>
        <p:nvCxnSpPr>
          <p:cNvPr id="22" name="Rovná spojnica 21"/>
          <p:cNvCxnSpPr>
            <a:stCxn id="10" idx="1"/>
          </p:cNvCxnSpPr>
          <p:nvPr/>
        </p:nvCxnSpPr>
        <p:spPr>
          <a:xfrm flipH="1" flipV="1">
            <a:off x="1115616" y="6502564"/>
            <a:ext cx="523618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1115616" y="6178694"/>
            <a:ext cx="0" cy="5626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ovná spojnica 24"/>
          <p:cNvCxnSpPr/>
          <p:nvPr/>
        </p:nvCxnSpPr>
        <p:spPr>
          <a:xfrm flipH="1" flipV="1">
            <a:off x="7524329" y="6471911"/>
            <a:ext cx="523618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ovná spojnica 25"/>
          <p:cNvCxnSpPr/>
          <p:nvPr/>
        </p:nvCxnSpPr>
        <p:spPr>
          <a:xfrm>
            <a:off x="8047947" y="6206591"/>
            <a:ext cx="0" cy="5626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BlokTextu 26"/>
          <p:cNvSpPr txBox="1"/>
          <p:nvPr/>
        </p:nvSpPr>
        <p:spPr>
          <a:xfrm>
            <a:off x="323528" y="629532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LAN1</a:t>
            </a:r>
          </a:p>
        </p:txBody>
      </p:sp>
      <p:sp>
        <p:nvSpPr>
          <p:cNvPr id="28" name="BlokTextu 27"/>
          <p:cNvSpPr txBox="1"/>
          <p:nvPr/>
        </p:nvSpPr>
        <p:spPr>
          <a:xfrm>
            <a:off x="8172400" y="630400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LAN2</a:t>
            </a:r>
          </a:p>
        </p:txBody>
      </p:sp>
      <p:cxnSp>
        <p:nvCxnSpPr>
          <p:cNvPr id="30" name="Rovná spojovacia šípka 29"/>
          <p:cNvCxnSpPr/>
          <p:nvPr/>
        </p:nvCxnSpPr>
        <p:spPr>
          <a:xfrm>
            <a:off x="3347939" y="5589240"/>
            <a:ext cx="24270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" name="Rovná spojovacia šípka 31"/>
          <p:cNvCxnSpPr/>
          <p:nvPr/>
        </p:nvCxnSpPr>
        <p:spPr>
          <a:xfrm flipH="1">
            <a:off x="3347939" y="6101141"/>
            <a:ext cx="24270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79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Smerovacia tabuľka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aka</a:t>
            </a:r>
            <a:r>
              <a:rPr lang="sk-SK" dirty="0"/>
              <a:t> </a:t>
            </a:r>
            <a:r>
              <a:rPr lang="sk-SK" dirty="0" err="1"/>
              <a:t>Routing</a:t>
            </a:r>
            <a:r>
              <a:rPr lang="sk-SK" dirty="0"/>
              <a:t> table</a:t>
            </a:r>
            <a:endParaRPr lang="en-US" dirty="0"/>
          </a:p>
          <a:p>
            <a:pPr marL="118872" indent="0">
              <a:buNone/>
            </a:pPr>
            <a:endParaRPr lang="sk-SK" dirty="0"/>
          </a:p>
          <a:p>
            <a:r>
              <a:rPr lang="sk-SK" dirty="0" err="1">
                <a:latin typeface="Lucida Console" pitchFamily="49" charset="0"/>
              </a:rPr>
              <a:t>Router</a:t>
            </a:r>
            <a:r>
              <a:rPr lang="en-US" dirty="0">
                <a:latin typeface="Lucida Console" pitchFamily="49" charset="0"/>
              </a:rPr>
              <a:t>#</a:t>
            </a:r>
            <a:r>
              <a:rPr lang="sk-SK" dirty="0">
                <a:solidFill>
                  <a:srgbClr val="FF0000"/>
                </a:solidFill>
                <a:latin typeface="Lucida Console" pitchFamily="49" charset="0"/>
              </a:rPr>
              <a:t>show </a:t>
            </a:r>
            <a:r>
              <a:rPr lang="sk-SK" dirty="0" err="1">
                <a:solidFill>
                  <a:srgbClr val="FF0000"/>
                </a:solidFill>
                <a:latin typeface="Lucida Console" pitchFamily="49" charset="0"/>
              </a:rPr>
              <a:t>ip</a:t>
            </a:r>
            <a:r>
              <a:rPr lang="sk-SK" dirty="0">
                <a:solidFill>
                  <a:srgbClr val="FF0000"/>
                </a:solidFill>
                <a:latin typeface="Lucida Console" pitchFamily="49" charset="0"/>
              </a:rPr>
              <a:t> </a:t>
            </a:r>
            <a:r>
              <a:rPr lang="sk-SK" dirty="0" err="1">
                <a:solidFill>
                  <a:srgbClr val="FF0000"/>
                </a:solidFill>
                <a:latin typeface="Lucida Console" pitchFamily="49" charset="0"/>
              </a:rPr>
              <a:t>route</a:t>
            </a:r>
            <a:endParaRPr lang="sk-SK" dirty="0">
              <a:solidFill>
                <a:srgbClr val="FF0000"/>
              </a:solidFill>
              <a:latin typeface="Lucida Console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76" y="3429000"/>
            <a:ext cx="8440728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115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1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7704856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Sieťový </a:t>
            </a:r>
            <a:r>
              <a:rPr lang="sk-SK" dirty="0" err="1"/>
              <a:t>scénar</a:t>
            </a:r>
            <a:endParaRPr lang="sk-SK" dirty="0"/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8924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138" y="4596950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250" y="558924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338" y="558924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135" y="3356992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722" y="5665564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316" y="4673274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28" y="5665564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516" y="5665564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Zaoblený obdĺžnik 17"/>
          <p:cNvSpPr/>
          <p:nvPr/>
        </p:nvSpPr>
        <p:spPr>
          <a:xfrm>
            <a:off x="179512" y="4365104"/>
            <a:ext cx="2808312" cy="2376264"/>
          </a:xfrm>
          <a:prstGeom prst="roundRect">
            <a:avLst/>
          </a:prstGeom>
          <a:solidFill>
            <a:srgbClr val="FFFFFF">
              <a:alpha val="23922"/>
            </a:srgb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Zaoblený obdĺžnik 18"/>
          <p:cNvSpPr/>
          <p:nvPr/>
        </p:nvSpPr>
        <p:spPr>
          <a:xfrm>
            <a:off x="6156176" y="4365104"/>
            <a:ext cx="2808312" cy="2376264"/>
          </a:xfrm>
          <a:prstGeom prst="roundRect">
            <a:avLst/>
          </a:prstGeom>
          <a:solidFill>
            <a:srgbClr val="FFFFFF">
              <a:alpha val="23922"/>
            </a:srgb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BlokTextu 19"/>
          <p:cNvSpPr txBox="1"/>
          <p:nvPr/>
        </p:nvSpPr>
        <p:spPr>
          <a:xfrm>
            <a:off x="1002138" y="6381328"/>
            <a:ext cx="126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LAN1 - KE</a:t>
            </a:r>
          </a:p>
        </p:txBody>
      </p:sp>
      <p:sp>
        <p:nvSpPr>
          <p:cNvPr id="21" name="BlokTextu 20"/>
          <p:cNvSpPr txBox="1"/>
          <p:nvPr/>
        </p:nvSpPr>
        <p:spPr>
          <a:xfrm>
            <a:off x="7181924" y="6340476"/>
            <a:ext cx="1134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LAN2 - BA</a:t>
            </a:r>
          </a:p>
        </p:txBody>
      </p:sp>
      <p:sp>
        <p:nvSpPr>
          <p:cNvPr id="24" name="Freeform 9"/>
          <p:cNvSpPr>
            <a:spLocks/>
          </p:cNvSpPr>
          <p:nvPr/>
        </p:nvSpPr>
        <p:spPr bwMode="auto">
          <a:xfrm>
            <a:off x="3894286" y="2276872"/>
            <a:ext cx="1427436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5" name="Freeform 9"/>
          <p:cNvSpPr>
            <a:spLocks/>
          </p:cNvSpPr>
          <p:nvPr/>
        </p:nvSpPr>
        <p:spPr bwMode="auto">
          <a:xfrm>
            <a:off x="5067596" y="3537173"/>
            <a:ext cx="1550269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6" name="Freeform 9"/>
          <p:cNvSpPr>
            <a:spLocks/>
          </p:cNvSpPr>
          <p:nvPr/>
        </p:nvSpPr>
        <p:spPr bwMode="auto">
          <a:xfrm>
            <a:off x="2534742" y="3537173"/>
            <a:ext cx="1626393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7" name="Freeform 9"/>
          <p:cNvSpPr>
            <a:spLocks/>
          </p:cNvSpPr>
          <p:nvPr/>
        </p:nvSpPr>
        <p:spPr bwMode="auto">
          <a:xfrm rot="18718577">
            <a:off x="1992527" y="2920796"/>
            <a:ext cx="1305266" cy="74922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pic>
        <p:nvPicPr>
          <p:cNvPr id="9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82180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233" y="3356992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Freeform 9"/>
          <p:cNvSpPr>
            <a:spLocks/>
          </p:cNvSpPr>
          <p:nvPr/>
        </p:nvSpPr>
        <p:spPr bwMode="auto">
          <a:xfrm rot="2639583">
            <a:off x="5727986" y="2871738"/>
            <a:ext cx="1427436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pic>
        <p:nvPicPr>
          <p:cNvPr id="11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722" y="2082180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866" y="3356992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0" name="Rovná spojnica 29"/>
          <p:cNvCxnSpPr/>
          <p:nvPr/>
        </p:nvCxnSpPr>
        <p:spPr>
          <a:xfrm flipV="1">
            <a:off x="783771" y="5101006"/>
            <a:ext cx="427731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ovná spojnica 32"/>
          <p:cNvCxnSpPr/>
          <p:nvPr/>
        </p:nvCxnSpPr>
        <p:spPr>
          <a:xfrm flipH="1" flipV="1">
            <a:off x="1475656" y="5101006"/>
            <a:ext cx="115821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ovná spojnica 34"/>
          <p:cNvCxnSpPr/>
          <p:nvPr/>
        </p:nvCxnSpPr>
        <p:spPr>
          <a:xfrm flipH="1" flipV="1">
            <a:off x="1835696" y="5101006"/>
            <a:ext cx="547869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Rovná spojnica 36"/>
          <p:cNvCxnSpPr/>
          <p:nvPr/>
        </p:nvCxnSpPr>
        <p:spPr>
          <a:xfrm flipV="1">
            <a:off x="6801949" y="5177330"/>
            <a:ext cx="379975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Rovná spojnica 38"/>
          <p:cNvCxnSpPr/>
          <p:nvPr/>
        </p:nvCxnSpPr>
        <p:spPr>
          <a:xfrm flipV="1">
            <a:off x="7560332" y="5157192"/>
            <a:ext cx="0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Rovná spojnica 40"/>
          <p:cNvCxnSpPr/>
          <p:nvPr/>
        </p:nvCxnSpPr>
        <p:spPr>
          <a:xfrm flipH="1" flipV="1">
            <a:off x="7740352" y="5177330"/>
            <a:ext cx="661391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Rovná spojnica 42"/>
          <p:cNvCxnSpPr/>
          <p:nvPr/>
        </p:nvCxnSpPr>
        <p:spPr>
          <a:xfrm flipV="1">
            <a:off x="1639233" y="3890392"/>
            <a:ext cx="268471" cy="7065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Rovná spojnica 44"/>
          <p:cNvCxnSpPr/>
          <p:nvPr/>
        </p:nvCxnSpPr>
        <p:spPr>
          <a:xfrm flipH="1" flipV="1">
            <a:off x="7293428" y="3890392"/>
            <a:ext cx="316227" cy="7828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BlokTextu 45"/>
          <p:cNvSpPr txBox="1"/>
          <p:nvPr/>
        </p:nvSpPr>
        <p:spPr>
          <a:xfrm>
            <a:off x="1485638" y="22462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WAN</a:t>
            </a:r>
          </a:p>
        </p:txBody>
      </p:sp>
      <p:sp>
        <p:nvSpPr>
          <p:cNvPr id="52" name="BlokTextu 51"/>
          <p:cNvSpPr txBox="1"/>
          <p:nvPr/>
        </p:nvSpPr>
        <p:spPr>
          <a:xfrm>
            <a:off x="1222106" y="3203684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KE</a:t>
            </a:r>
          </a:p>
        </p:txBody>
      </p:sp>
      <p:sp>
        <p:nvSpPr>
          <p:cNvPr id="53" name="BlokTextu 52"/>
          <p:cNvSpPr txBox="1"/>
          <p:nvPr/>
        </p:nvSpPr>
        <p:spPr>
          <a:xfrm>
            <a:off x="3760292" y="1723830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PP</a:t>
            </a:r>
          </a:p>
        </p:txBody>
      </p:sp>
      <p:sp>
        <p:nvSpPr>
          <p:cNvPr id="54" name="BlokTextu 53"/>
          <p:cNvSpPr txBox="1"/>
          <p:nvPr/>
        </p:nvSpPr>
        <p:spPr>
          <a:xfrm>
            <a:off x="5165305" y="1727717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ZA</a:t>
            </a:r>
          </a:p>
        </p:txBody>
      </p:sp>
      <p:sp>
        <p:nvSpPr>
          <p:cNvPr id="55" name="BlokTextu 54"/>
          <p:cNvSpPr txBox="1"/>
          <p:nvPr/>
        </p:nvSpPr>
        <p:spPr>
          <a:xfrm>
            <a:off x="4344516" y="3874339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NI</a:t>
            </a:r>
          </a:p>
        </p:txBody>
      </p:sp>
      <p:sp>
        <p:nvSpPr>
          <p:cNvPr id="56" name="BlokTextu 55"/>
          <p:cNvSpPr txBox="1"/>
          <p:nvPr/>
        </p:nvSpPr>
        <p:spPr>
          <a:xfrm>
            <a:off x="7253537" y="3047121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BA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693200" y="2915652"/>
            <a:ext cx="93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s0/0/0</a:t>
            </a:r>
            <a:endParaRPr lang="sk-SK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" name="BlokTextu 46"/>
          <p:cNvSpPr txBox="1"/>
          <p:nvPr/>
        </p:nvSpPr>
        <p:spPr>
          <a:xfrm>
            <a:off x="2545695" y="3529287"/>
            <a:ext cx="895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s0/0/1</a:t>
            </a:r>
            <a:endParaRPr lang="sk-SK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066" y="4337960"/>
            <a:ext cx="6491462" cy="2547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BlokTextu 21"/>
          <p:cNvSpPr txBox="1"/>
          <p:nvPr/>
        </p:nvSpPr>
        <p:spPr>
          <a:xfrm>
            <a:off x="2771800" y="2699628"/>
            <a:ext cx="1356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itchFamily="34" charset="0"/>
                <a:cs typeface="Calibri" pitchFamily="34" charset="0"/>
              </a:rPr>
              <a:t>10.0.0.0/30</a:t>
            </a:r>
            <a:endParaRPr lang="sk-SK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" name="BlokTextu 47"/>
          <p:cNvSpPr txBox="1"/>
          <p:nvPr/>
        </p:nvSpPr>
        <p:spPr>
          <a:xfrm>
            <a:off x="2804443" y="3214101"/>
            <a:ext cx="1356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itchFamily="34" charset="0"/>
                <a:cs typeface="Calibri" pitchFamily="34" charset="0"/>
              </a:rPr>
              <a:t>10.0.0.4/30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1992289" y="3121223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.1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BlokTextu 49"/>
          <p:cNvSpPr txBox="1"/>
          <p:nvPr/>
        </p:nvSpPr>
        <p:spPr>
          <a:xfrm>
            <a:off x="2511963" y="3293368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.5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BlokTextu 50"/>
          <p:cNvSpPr txBox="1"/>
          <p:nvPr/>
        </p:nvSpPr>
        <p:spPr>
          <a:xfrm>
            <a:off x="3846687" y="3468494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.6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BlokTextu 56"/>
          <p:cNvSpPr txBox="1"/>
          <p:nvPr/>
        </p:nvSpPr>
        <p:spPr>
          <a:xfrm>
            <a:off x="2699792" y="2391851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.2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439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1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7704856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Sieťový </a:t>
            </a:r>
            <a:r>
              <a:rPr lang="sk-SK" dirty="0" err="1"/>
              <a:t>scénar</a:t>
            </a:r>
            <a:endParaRPr lang="sk-SK" dirty="0"/>
          </a:p>
        </p:txBody>
      </p:sp>
      <p:pic>
        <p:nvPicPr>
          <p:cNvPr id="4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8924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138" y="4596950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250" y="558924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338" y="5589240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135" y="3356992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722" y="5665564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316" y="4673274"/>
            <a:ext cx="11786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28" y="5665564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516" y="5665564"/>
            <a:ext cx="632454" cy="5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Zaoblený obdĺžnik 17"/>
          <p:cNvSpPr/>
          <p:nvPr/>
        </p:nvSpPr>
        <p:spPr>
          <a:xfrm>
            <a:off x="179512" y="4365104"/>
            <a:ext cx="2808312" cy="2376264"/>
          </a:xfrm>
          <a:prstGeom prst="roundRect">
            <a:avLst/>
          </a:prstGeom>
          <a:solidFill>
            <a:srgbClr val="FFFFFF">
              <a:alpha val="23922"/>
            </a:srgb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Zaoblený obdĺžnik 18"/>
          <p:cNvSpPr/>
          <p:nvPr/>
        </p:nvSpPr>
        <p:spPr>
          <a:xfrm>
            <a:off x="6156176" y="4365104"/>
            <a:ext cx="2808312" cy="2376264"/>
          </a:xfrm>
          <a:prstGeom prst="roundRect">
            <a:avLst/>
          </a:prstGeom>
          <a:solidFill>
            <a:srgbClr val="FFFFFF">
              <a:alpha val="23922"/>
            </a:srgb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BlokTextu 19"/>
          <p:cNvSpPr txBox="1"/>
          <p:nvPr/>
        </p:nvSpPr>
        <p:spPr>
          <a:xfrm>
            <a:off x="1002138" y="6444044"/>
            <a:ext cx="126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LAN1 - KE</a:t>
            </a:r>
          </a:p>
        </p:txBody>
      </p:sp>
      <p:sp>
        <p:nvSpPr>
          <p:cNvPr id="21" name="BlokTextu 20"/>
          <p:cNvSpPr txBox="1"/>
          <p:nvPr/>
        </p:nvSpPr>
        <p:spPr>
          <a:xfrm>
            <a:off x="7020272" y="6444044"/>
            <a:ext cx="1134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LAN2 - BA</a:t>
            </a:r>
          </a:p>
        </p:txBody>
      </p:sp>
      <p:sp>
        <p:nvSpPr>
          <p:cNvPr id="24" name="Freeform 9"/>
          <p:cNvSpPr>
            <a:spLocks/>
          </p:cNvSpPr>
          <p:nvPr/>
        </p:nvSpPr>
        <p:spPr bwMode="auto">
          <a:xfrm>
            <a:off x="3894286" y="2276872"/>
            <a:ext cx="1427436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5" name="Freeform 9"/>
          <p:cNvSpPr>
            <a:spLocks/>
          </p:cNvSpPr>
          <p:nvPr/>
        </p:nvSpPr>
        <p:spPr bwMode="auto">
          <a:xfrm>
            <a:off x="5067596" y="3537173"/>
            <a:ext cx="1550269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6" name="Freeform 9"/>
          <p:cNvSpPr>
            <a:spLocks/>
          </p:cNvSpPr>
          <p:nvPr/>
        </p:nvSpPr>
        <p:spPr bwMode="auto">
          <a:xfrm>
            <a:off x="2534742" y="3537173"/>
            <a:ext cx="1626393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27" name="Freeform 9"/>
          <p:cNvSpPr>
            <a:spLocks/>
          </p:cNvSpPr>
          <p:nvPr/>
        </p:nvSpPr>
        <p:spPr bwMode="auto">
          <a:xfrm rot="18718577">
            <a:off x="1992527" y="2920796"/>
            <a:ext cx="1305266" cy="74922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pic>
        <p:nvPicPr>
          <p:cNvPr id="9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82180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233" y="3356992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Freeform 9"/>
          <p:cNvSpPr>
            <a:spLocks/>
          </p:cNvSpPr>
          <p:nvPr/>
        </p:nvSpPr>
        <p:spPr bwMode="auto">
          <a:xfrm rot="2639583">
            <a:off x="5727986" y="2871738"/>
            <a:ext cx="1427436" cy="173037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sk-SK"/>
          </a:p>
        </p:txBody>
      </p:sp>
      <p:pic>
        <p:nvPicPr>
          <p:cNvPr id="11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722" y="2082180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866" y="3356992"/>
            <a:ext cx="9064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0" name="Rovná spojnica 29"/>
          <p:cNvCxnSpPr/>
          <p:nvPr/>
        </p:nvCxnSpPr>
        <p:spPr>
          <a:xfrm flipV="1">
            <a:off x="783771" y="5101006"/>
            <a:ext cx="427731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ovná spojnica 32"/>
          <p:cNvCxnSpPr/>
          <p:nvPr/>
        </p:nvCxnSpPr>
        <p:spPr>
          <a:xfrm flipH="1" flipV="1">
            <a:off x="1475656" y="5101006"/>
            <a:ext cx="115821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ovná spojnica 34"/>
          <p:cNvCxnSpPr/>
          <p:nvPr/>
        </p:nvCxnSpPr>
        <p:spPr>
          <a:xfrm flipH="1" flipV="1">
            <a:off x="1835696" y="5101006"/>
            <a:ext cx="547869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Rovná spojnica 36"/>
          <p:cNvCxnSpPr/>
          <p:nvPr/>
        </p:nvCxnSpPr>
        <p:spPr>
          <a:xfrm flipV="1">
            <a:off x="6801949" y="5177330"/>
            <a:ext cx="379975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Rovná spojnica 38"/>
          <p:cNvCxnSpPr/>
          <p:nvPr/>
        </p:nvCxnSpPr>
        <p:spPr>
          <a:xfrm flipV="1">
            <a:off x="7560332" y="5157192"/>
            <a:ext cx="0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Rovná spojnica 40"/>
          <p:cNvCxnSpPr/>
          <p:nvPr/>
        </p:nvCxnSpPr>
        <p:spPr>
          <a:xfrm flipH="1" flipV="1">
            <a:off x="7740352" y="5177330"/>
            <a:ext cx="661391" cy="48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Rovná spojnica 42"/>
          <p:cNvCxnSpPr/>
          <p:nvPr/>
        </p:nvCxnSpPr>
        <p:spPr>
          <a:xfrm flipV="1">
            <a:off x="1639233" y="3890392"/>
            <a:ext cx="268471" cy="7065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Rovná spojnica 44"/>
          <p:cNvCxnSpPr/>
          <p:nvPr/>
        </p:nvCxnSpPr>
        <p:spPr>
          <a:xfrm flipH="1" flipV="1">
            <a:off x="7293428" y="3890392"/>
            <a:ext cx="316227" cy="7828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BlokTextu 45"/>
          <p:cNvSpPr txBox="1"/>
          <p:nvPr/>
        </p:nvSpPr>
        <p:spPr>
          <a:xfrm>
            <a:off x="1485638" y="22462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WAN</a:t>
            </a:r>
          </a:p>
        </p:txBody>
      </p:sp>
      <p:sp>
        <p:nvSpPr>
          <p:cNvPr id="52" name="BlokTextu 51"/>
          <p:cNvSpPr txBox="1"/>
          <p:nvPr/>
        </p:nvSpPr>
        <p:spPr>
          <a:xfrm>
            <a:off x="1222106" y="3203684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KE</a:t>
            </a:r>
          </a:p>
        </p:txBody>
      </p:sp>
      <p:sp>
        <p:nvSpPr>
          <p:cNvPr id="53" name="BlokTextu 52"/>
          <p:cNvSpPr txBox="1"/>
          <p:nvPr/>
        </p:nvSpPr>
        <p:spPr>
          <a:xfrm>
            <a:off x="3760292" y="1723830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PP</a:t>
            </a:r>
          </a:p>
        </p:txBody>
      </p:sp>
      <p:sp>
        <p:nvSpPr>
          <p:cNvPr id="54" name="BlokTextu 53"/>
          <p:cNvSpPr txBox="1"/>
          <p:nvPr/>
        </p:nvSpPr>
        <p:spPr>
          <a:xfrm>
            <a:off x="5165305" y="1727717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ZA</a:t>
            </a:r>
          </a:p>
        </p:txBody>
      </p:sp>
      <p:sp>
        <p:nvSpPr>
          <p:cNvPr id="55" name="BlokTextu 54"/>
          <p:cNvSpPr txBox="1"/>
          <p:nvPr/>
        </p:nvSpPr>
        <p:spPr>
          <a:xfrm>
            <a:off x="4344516" y="3874339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NI</a:t>
            </a:r>
          </a:p>
        </p:txBody>
      </p:sp>
      <p:sp>
        <p:nvSpPr>
          <p:cNvPr id="56" name="BlokTextu 55"/>
          <p:cNvSpPr txBox="1"/>
          <p:nvPr/>
        </p:nvSpPr>
        <p:spPr>
          <a:xfrm>
            <a:off x="7253537" y="3047121"/>
            <a:ext cx="5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alibri" pitchFamily="34" charset="0"/>
                <a:cs typeface="Calibri" pitchFamily="34" charset="0"/>
              </a:rPr>
              <a:t>BA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693200" y="2915652"/>
            <a:ext cx="93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s0/0/0</a:t>
            </a:r>
            <a:endParaRPr lang="sk-SK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" name="BlokTextu 46"/>
          <p:cNvSpPr txBox="1"/>
          <p:nvPr/>
        </p:nvSpPr>
        <p:spPr>
          <a:xfrm>
            <a:off x="2545695" y="3529287"/>
            <a:ext cx="895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s0/0/1</a:t>
            </a:r>
            <a:endParaRPr lang="sk-SK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2771800" y="2699628"/>
            <a:ext cx="1356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itchFamily="34" charset="0"/>
                <a:cs typeface="Calibri" pitchFamily="34" charset="0"/>
              </a:rPr>
              <a:t>10.0.0.0/30</a:t>
            </a:r>
            <a:endParaRPr lang="sk-SK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" name="BlokTextu 47"/>
          <p:cNvSpPr txBox="1"/>
          <p:nvPr/>
        </p:nvSpPr>
        <p:spPr>
          <a:xfrm>
            <a:off x="2804443" y="3214101"/>
            <a:ext cx="1356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itchFamily="34" charset="0"/>
                <a:cs typeface="Calibri" pitchFamily="34" charset="0"/>
              </a:rPr>
              <a:t>10.0.0.4/30</a:t>
            </a:r>
            <a:endParaRPr lang="sk-SK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1992289" y="3121223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.1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BlokTextu 49"/>
          <p:cNvSpPr txBox="1"/>
          <p:nvPr/>
        </p:nvSpPr>
        <p:spPr>
          <a:xfrm>
            <a:off x="2511963" y="3293368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.5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BlokTextu 50"/>
          <p:cNvSpPr txBox="1"/>
          <p:nvPr/>
        </p:nvSpPr>
        <p:spPr>
          <a:xfrm>
            <a:off x="3846687" y="3468494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.6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BlokTextu 56"/>
          <p:cNvSpPr txBox="1"/>
          <p:nvPr/>
        </p:nvSpPr>
        <p:spPr>
          <a:xfrm>
            <a:off x="2699792" y="2391851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.2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BlokTextu 48"/>
          <p:cNvSpPr txBox="1"/>
          <p:nvPr/>
        </p:nvSpPr>
        <p:spPr>
          <a:xfrm>
            <a:off x="726970" y="6212051"/>
            <a:ext cx="1613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itchFamily="34" charset="0"/>
                <a:cs typeface="Calibri" pitchFamily="34" charset="0"/>
              </a:rPr>
              <a:t>192.168.10.0/24</a:t>
            </a:r>
            <a:endParaRPr lang="sk-SK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BlokTextu 57"/>
          <p:cNvSpPr txBox="1"/>
          <p:nvPr/>
        </p:nvSpPr>
        <p:spPr>
          <a:xfrm>
            <a:off x="6788552" y="6237312"/>
            <a:ext cx="1613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itchFamily="34" charset="0"/>
                <a:cs typeface="Calibri" pitchFamily="34" charset="0"/>
              </a:rPr>
              <a:t>192.168.20.0/24</a:t>
            </a:r>
            <a:endParaRPr lang="sk-SK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BlokTextu 58"/>
          <p:cNvSpPr txBox="1"/>
          <p:nvPr/>
        </p:nvSpPr>
        <p:spPr>
          <a:xfrm>
            <a:off x="4079404" y="2420888"/>
            <a:ext cx="1356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itchFamily="34" charset="0"/>
                <a:cs typeface="Calibri" pitchFamily="34" charset="0"/>
              </a:rPr>
              <a:t>10.0.0.8/30</a:t>
            </a:r>
            <a:endParaRPr lang="sk-SK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BlokTextu 59"/>
          <p:cNvSpPr txBox="1"/>
          <p:nvPr/>
        </p:nvSpPr>
        <p:spPr>
          <a:xfrm>
            <a:off x="5087516" y="3234462"/>
            <a:ext cx="1356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itchFamily="34" charset="0"/>
                <a:cs typeface="Calibri" pitchFamily="34" charset="0"/>
              </a:rPr>
              <a:t>172.16.1.0/30</a:t>
            </a:r>
            <a:endParaRPr lang="sk-SK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BlokTextu 60"/>
          <p:cNvSpPr txBox="1"/>
          <p:nvPr/>
        </p:nvSpPr>
        <p:spPr>
          <a:xfrm>
            <a:off x="6402221" y="2658398"/>
            <a:ext cx="1356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itchFamily="34" charset="0"/>
                <a:cs typeface="Calibri" pitchFamily="34" charset="0"/>
              </a:rPr>
              <a:t>172.16.1.4/30</a:t>
            </a:r>
            <a:endParaRPr lang="sk-SK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BlokTextu 61"/>
          <p:cNvSpPr txBox="1"/>
          <p:nvPr/>
        </p:nvSpPr>
        <p:spPr>
          <a:xfrm>
            <a:off x="3834262" y="1988840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.9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BlokTextu 62"/>
          <p:cNvSpPr txBox="1"/>
          <p:nvPr/>
        </p:nvSpPr>
        <p:spPr>
          <a:xfrm>
            <a:off x="4960235" y="2130777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.10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BlokTextu 63"/>
          <p:cNvSpPr txBox="1"/>
          <p:nvPr/>
        </p:nvSpPr>
        <p:spPr>
          <a:xfrm>
            <a:off x="6228184" y="2348880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.5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BlokTextu 64"/>
          <p:cNvSpPr txBox="1"/>
          <p:nvPr/>
        </p:nvSpPr>
        <p:spPr>
          <a:xfrm>
            <a:off x="6581380" y="3060212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.6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6" name="BlokTextu 65"/>
          <p:cNvSpPr txBox="1"/>
          <p:nvPr/>
        </p:nvSpPr>
        <p:spPr>
          <a:xfrm>
            <a:off x="5062979" y="3573016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.1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BlokTextu 66"/>
          <p:cNvSpPr txBox="1"/>
          <p:nvPr/>
        </p:nvSpPr>
        <p:spPr>
          <a:xfrm>
            <a:off x="6343449" y="3697287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.2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BlokTextu 67"/>
          <p:cNvSpPr txBox="1"/>
          <p:nvPr/>
        </p:nvSpPr>
        <p:spPr>
          <a:xfrm>
            <a:off x="7047337" y="3789040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.1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BlokTextu 68"/>
          <p:cNvSpPr txBox="1"/>
          <p:nvPr/>
        </p:nvSpPr>
        <p:spPr>
          <a:xfrm>
            <a:off x="1575859" y="3898619"/>
            <a:ext cx="475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Calibri" pitchFamily="34" charset="0"/>
              </a:rPr>
              <a:t>.1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967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Kudy</a:t>
            </a:r>
            <a:r>
              <a:rPr lang="sk-SK" dirty="0"/>
              <a:t> kam má </a:t>
            </a:r>
            <a:r>
              <a:rPr lang="sk-SK" dirty="0" err="1"/>
              <a:t>lásko</a:t>
            </a:r>
            <a:r>
              <a:rPr lang="sk-SK" dirty="0"/>
              <a:t> ...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Statické smerovanie</a:t>
            </a:r>
          </a:p>
          <a:p>
            <a:r>
              <a:rPr lang="sk-SK" dirty="0"/>
              <a:t>Dynamické smerovanie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marL="118872" indent="0">
              <a:buNone/>
            </a:pPr>
            <a:r>
              <a:rPr lang="sk-SK" b="1" dirty="0">
                <a:solidFill>
                  <a:srgbClr val="FF0000"/>
                </a:solidFill>
              </a:rPr>
              <a:t>		SMEROVACIA TABUĽKA</a:t>
            </a:r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4067944" y="3212976"/>
            <a:ext cx="25202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04053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1781</TotalTime>
  <Words>248</Words>
  <Application>Microsoft Office PowerPoint</Application>
  <PresentationFormat>Prezentácia na obrazovke (4:3)</PresentationFormat>
  <Paragraphs>104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Lucida Console</vt:lpstr>
      <vt:lpstr>Motív Office</vt:lpstr>
      <vt:lpstr> Statické smerovanie</vt:lpstr>
      <vt:lpstr>Obsah prezentácie</vt:lpstr>
      <vt:lpstr>Sieťový scénar</vt:lpstr>
      <vt:lpstr>Základné pravidlá smerovania</vt:lpstr>
      <vt:lpstr>Dôsledky</vt:lpstr>
      <vt:lpstr>Smerovacia tabuľka</vt:lpstr>
      <vt:lpstr>Sieťový scénar</vt:lpstr>
      <vt:lpstr>Sieťový scénar</vt:lpstr>
      <vt:lpstr>Kudy kam má lásko ...</vt:lpstr>
      <vt:lpstr>Statické smerovanie</vt:lpstr>
      <vt:lpstr>Sieťový scénar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miro</dc:creator>
  <cp:lastModifiedBy>Miroslav Michalko</cp:lastModifiedBy>
  <cp:revision>289</cp:revision>
  <dcterms:created xsi:type="dcterms:W3CDTF">2010-10-22T08:10:38Z</dcterms:created>
  <dcterms:modified xsi:type="dcterms:W3CDTF">2022-11-07T12:25:43Z</dcterms:modified>
</cp:coreProperties>
</file>